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7" r:id="rId6"/>
    <p:sldId id="268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40A08-192E-6E38-2A8C-D93C530E6C44}" v="412" dt="2020-09-28T10:09:08.504"/>
    <p1510:client id="{22F290B1-ADCD-4D40-14B3-C4CF57DCCE97}" v="221" dt="2020-09-28T10:22:05.360"/>
    <p1510:client id="{32238B2E-D6EB-DEF6-0B12-C5A8DF8B04B7}" v="294" dt="2020-09-28T06:52:01.239"/>
    <p1510:client id="{38FDC7DD-880F-B832-9DEC-9D2CCEAE4E38}" v="280" dt="2020-09-26T08:53:22.743"/>
    <p1510:client id="{3F9CB709-727B-2433-8B61-5FFAFDCB7839}" v="215" dt="2020-09-25T16:19:08.072"/>
    <p1510:client id="{493293AE-BADD-7513-F078-04352FCBCDFD}" v="3" dt="2020-09-25T16:21:08.745"/>
    <p1510:client id="{6138CB52-7DB9-3BF6-0AF6-9DCCBBC6CC99}" v="52" dt="2020-09-25T19:27:16.551"/>
    <p1510:client id="{75236610-B663-447B-91C0-5C4EF2486DAC}" v="205" dt="2020-09-24T11:07:10.361"/>
    <p1510:client id="{88D1B2B4-6BB5-DD03-C601-B1CF4A97CC2D}" v="97" dt="2020-09-25T18:41:32.508"/>
    <p1510:client id="{987C3A52-C66A-B197-B20D-61286AEF5F75}" v="9" dt="2020-09-27T07:57:33.655"/>
    <p1510:client id="{A0103ECD-F98B-AFED-871C-A48A4A3AC269}" v="56" dt="2020-09-28T11:52:34.982"/>
    <p1510:client id="{A31F7043-25AB-F3C8-F8FE-7960873E7981}" v="6" dt="2020-09-25T16:01:04.623"/>
    <p1510:client id="{A4F89349-CA1D-8253-FD33-A27C3BC09CB2}" v="8" dt="2020-09-28T10:06:33.590"/>
    <p1510:client id="{A6289E7D-BE9F-C45C-E733-65D552103571}" v="2" dt="2020-09-27T08:04:40.882"/>
    <p1510:client id="{E213573B-186F-F82B-9810-D4F2243E32BF}" v="3" dt="2020-09-25T17:57:26.700"/>
    <p1510:client id="{F2491A38-C383-B130-00C4-5DD793F9BD4F}" v="5" dt="2020-09-25T18:07:19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28T10:06:00.77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30057 9710 16383 0 0,'0'0'-16383'0'0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pain-flag-map-plus-ultra.png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dIDdCUHcD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4" y="2743116"/>
            <a:ext cx="8144134" cy="1373070"/>
          </a:xfrm>
        </p:spPr>
        <p:txBody>
          <a:bodyPr/>
          <a:lstStyle/>
          <a:p>
            <a:r>
              <a:rPr lang="en-US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Español</a:t>
            </a:r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/Spanish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E052F50-776A-4D2A-A584-85854076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7699" y="72346"/>
            <a:ext cx="3336326" cy="2465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03B34-CB75-4C83-9CDB-4D509D8ABB2C}"/>
              </a:ext>
            </a:extLst>
          </p:cNvPr>
          <p:cNvSpPr txBox="1"/>
          <p:nvPr/>
        </p:nvSpPr>
        <p:spPr>
          <a:xfrm>
            <a:off x="1704278" y="2501242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Graphic 6" descr="Earth globe: Africa and Europe">
            <a:extLst>
              <a:ext uri="{FF2B5EF4-FFF2-40B4-BE49-F238E27FC236}">
                <a16:creationId xmlns:a16="http://schemas.microsoft.com/office/drawing/2014/main" id="{2E6B5C1F-2049-40EF-BFA6-C66AA267C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3245" y="2858911"/>
            <a:ext cx="1441214" cy="14318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042E50A-825B-484E-BF9F-EBB77D478F5E}"/>
                  </a:ext>
                </a:extLst>
              </p14:cNvPr>
              <p14:cNvContentPartPr/>
              <p14:nvPr/>
            </p14:nvContentPartPr>
            <p14:xfrm>
              <a:off x="10489258" y="3349036"/>
              <a:ext cx="9525" cy="952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042E50A-825B-484E-BF9F-EBB77D478F5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6758" y="1444036"/>
                <a:ext cx="1905000" cy="3810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Subtitle 7">
            <a:extLst>
              <a:ext uri="{FF2B5EF4-FFF2-40B4-BE49-F238E27FC236}">
                <a16:creationId xmlns:a16="http://schemas.microsoft.com/office/drawing/2014/main" id="{77185AD1-790C-4014-BC38-3738EE68F7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DEPARTMENT OF MODERN FOREIGN LANGUAGES</a:t>
            </a:r>
          </a:p>
          <a:p>
            <a:pPr algn="l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EUREKA SECONDARY SCHOOL, KELLS, COUNTY MEATH</a:t>
            </a:r>
          </a:p>
        </p:txBody>
      </p:sp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8BFB9-41E0-431D-9958-A7274930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Facts about Spanish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EBA42A-4C55-4F1A-8D93-34F24E7A1A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92" r="2592"/>
          <a:stretch/>
        </p:blipFill>
        <p:spPr>
          <a:xfrm>
            <a:off x="4868333" y="2336874"/>
            <a:ext cx="5425849" cy="35993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76AC7-2B23-483C-9AD0-68DB77688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Spanish is the second most spoken language in the world after Mandarin Chinese.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Spanish is the most widely learned second language in the world.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spoken as a first language in over 20 countries.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people speak Spanish as a first language than English.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2050, the United States will be the largest Spanish-speaking country in the world.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70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968A-7A47-49CD-BE07-6E638B1A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learn Spanish at Eureka?</a:t>
            </a:r>
          </a:p>
        </p:txBody>
      </p:sp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6D934CD-CB95-47A4-AB64-70921DE77C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83" b="57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C0682-B8E3-4922-B33C-EDF43F125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4199099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IE" sz="18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8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Vibrant Department with Teachers committed to promoting Spanish within the school.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Students learn to effectively communicate in Spanish to both Junior Cert &amp; Leaving Cert levels.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Students develop </a:t>
            </a:r>
            <a:r>
              <a:rPr lang="en-IE" sz="25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 awareness of Spanish &amp; Hispanic culture.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Annual 2</a:t>
            </a:r>
            <a:r>
              <a:rPr lang="en-IE" sz="250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nd</a:t>
            </a:r>
            <a:r>
              <a:rPr lang="en-IE" sz="25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Year trip to Malag</a:t>
            </a: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Annual </a:t>
            </a: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TY/5</a:t>
            </a:r>
            <a:r>
              <a:rPr lang="en-IE" sz="2500" baseline="300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</a:t>
            </a: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Year trip to Cadiz where students stay with Spanish host families and attend a local school.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250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Opportunities to participate in national </a:t>
            </a:r>
            <a:r>
              <a:rPr lang="en-IE" sz="25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school debating competition; school Spanish Club and the school Spanish Book Club.</a:t>
            </a:r>
            <a:endParaRPr lang="en-GB" sz="2500" u="none" strike="noStrike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E" sz="18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07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F901E890-A70D-4EB2-99EC-7CFC7BCB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1" y="4129"/>
            <a:ext cx="5546607" cy="369826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AF6A500-43E2-48D7-922D-A6AEDB13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77" y="4586"/>
            <a:ext cx="6731941" cy="379142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F0CCA9-0EA8-41BE-91BF-4B629C70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995" y="3711273"/>
            <a:ext cx="6967124" cy="3198416"/>
          </a:xfrm>
          <a:prstGeom prst="rect">
            <a:avLst/>
          </a:prstGeom>
        </p:spPr>
      </p:pic>
      <p:pic>
        <p:nvPicPr>
          <p:cNvPr id="5" name="Picture 5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F160308D-0789-4E96-8204-747CED735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48" y="5139972"/>
            <a:ext cx="2743200" cy="1714500"/>
          </a:xfrm>
          <a:prstGeom prst="rect">
            <a:avLst/>
          </a:prstGeom>
        </p:spPr>
      </p:pic>
      <p:pic>
        <p:nvPicPr>
          <p:cNvPr id="6" name="Picture 6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6D6B24CC-2B64-41F5-85C2-9C525CE19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474" y="5036491"/>
            <a:ext cx="2743200" cy="1714500"/>
          </a:xfrm>
          <a:prstGeom prst="rect">
            <a:avLst/>
          </a:prstGeom>
        </p:spPr>
      </p:pic>
      <p:pic>
        <p:nvPicPr>
          <p:cNvPr id="7" name="Picture 7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75D9EA29-D3CE-4FB6-8318-912E69996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733" y="4660194"/>
            <a:ext cx="2743200" cy="1714500"/>
          </a:xfrm>
          <a:prstGeom prst="rect">
            <a:avLst/>
          </a:prstGeom>
        </p:spPr>
      </p:pic>
      <p:pic>
        <p:nvPicPr>
          <p:cNvPr id="8" name="Picture 8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1C21603E-4103-41F7-AFEC-DA8692566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41" y="3710046"/>
            <a:ext cx="5574829" cy="318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22821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58C56792-3355-425C-8D11-463E5C23FC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5851" y="-39393"/>
            <a:ext cx="12295480" cy="68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256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35201401-e7eb-4a81-adc6-90a7a323c9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8B87B90FB4444A7E191E09AEE055E" ma:contentTypeVersion="11" ma:contentTypeDescription="Create a new document." ma:contentTypeScope="" ma:versionID="0678ea8b536a6bdcfb0c911632c0767f">
  <xsd:schema xmlns:xsd="http://www.w3.org/2001/XMLSchema" xmlns:xs="http://www.w3.org/2001/XMLSchema" xmlns:p="http://schemas.microsoft.com/office/2006/metadata/properties" xmlns:ns2="35201401-e7eb-4a81-adc6-90a7a323c916" targetNamespace="http://schemas.microsoft.com/office/2006/metadata/properties" ma:root="true" ma:fieldsID="8f260c05b8bf194088755277634057b6" ns2:_="">
    <xsd:import namespace="35201401-e7eb-4a81-adc6-90a7a323c91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01401-e7eb-4a81-adc6-90a7a323c91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E99ABA-9D02-44C9-9EA7-5456D284BDD8}">
  <ds:schemaRefs>
    <ds:schemaRef ds:uri="http://schemas.microsoft.com/office/2006/metadata/properties"/>
    <ds:schemaRef ds:uri="http://schemas.microsoft.com/office/infopath/2007/PartnerControls"/>
    <ds:schemaRef ds:uri="35201401-e7eb-4a81-adc6-90a7a323c916"/>
  </ds:schemaRefs>
</ds:datastoreItem>
</file>

<file path=customXml/itemProps2.xml><?xml version="1.0" encoding="utf-8"?>
<ds:datastoreItem xmlns:ds="http://schemas.openxmlformats.org/officeDocument/2006/customXml" ds:itemID="{0E58F919-8A1F-4231-9EB3-526EA47FF0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C9A6D4-1DB2-4D9B-941F-A423C8C7FD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201401-e7eb-4a81-adc6-90a7a323c9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TM00001032</Template>
  <TotalTime>54</TotalTime>
  <Words>175</Words>
  <Application>Microsoft Office PowerPoint</Application>
  <PresentationFormat>Widescreen</PresentationFormat>
  <Paragraphs>19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Trebuchet MS</vt:lpstr>
      <vt:lpstr>Wingdings</vt:lpstr>
      <vt:lpstr>TM04033917[[fn=Berlin]]_novariants</vt:lpstr>
      <vt:lpstr>Español/Spanish</vt:lpstr>
      <vt:lpstr>Facts about Spanish</vt:lpstr>
      <vt:lpstr>Why learn Spanish at Eureka?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</dc:title>
  <dc:creator>Stephen McKee</dc:creator>
  <cp:lastModifiedBy>Stephen McKee</cp:lastModifiedBy>
  <cp:revision>21</cp:revision>
  <dcterms:created xsi:type="dcterms:W3CDTF">2020-09-24T11:03:26Z</dcterms:created>
  <dcterms:modified xsi:type="dcterms:W3CDTF">2020-10-05T21:59:19Z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2500</vt:r8>
  </property>
  <property fmtid="{D5CDD505-2E9C-101B-9397-08002B2CF9AE}" pid="3" name="ContentTypeId">
    <vt:lpwstr>0x01010030C8B87B90FB4444A7E191E09AEE055E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