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76" r:id="rId2"/>
    <p:sldId id="277" r:id="rId3"/>
    <p:sldId id="274" r:id="rId4"/>
    <p:sldId id="259" r:id="rId5"/>
    <p:sldId id="269" r:id="rId6"/>
    <p:sldId id="271" r:id="rId7"/>
    <p:sldId id="260" r:id="rId8"/>
    <p:sldId id="261" r:id="rId9"/>
    <p:sldId id="262" r:id="rId10"/>
    <p:sldId id="263" r:id="rId11"/>
    <p:sldId id="275" r:id="rId12"/>
    <p:sldId id="272" r:id="rId13"/>
    <p:sldId id="273" r:id="rId14"/>
    <p:sldId id="264" r:id="rId15"/>
    <p:sldId id="265" r:id="rId16"/>
    <p:sldId id="266" r:id="rId17"/>
    <p:sldId id="268" r:id="rId18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20" y="-2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604" y="-90"/>
      </p:cViewPr>
      <p:guideLst>
        <p:guide orient="horz" pos="3133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284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7284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>
              <a:defRPr sz="1200"/>
            </a:lvl1pPr>
          </a:lstStyle>
          <a:p>
            <a:fld id="{1470FE9E-4B94-4989-B859-F7F03D72C108}" type="datetimeFigureOut">
              <a:rPr lang="en-IE" smtClean="0"/>
              <a:t>28/09/2015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>
              <a:defRPr sz="1200"/>
            </a:lvl1pPr>
          </a:lstStyle>
          <a:p>
            <a:fld id="{B61BD103-DF4A-4B43-925E-6C6A7013C1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6286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284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284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>
              <a:defRPr sz="1200"/>
            </a:lvl1pPr>
          </a:lstStyle>
          <a:p>
            <a:fld id="{121686D2-6C18-484D-A291-D8C2CDE51AB5}" type="datetimeFigureOut">
              <a:rPr lang="en-IE" smtClean="0"/>
              <a:t>28/09/2015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4" tIns="46287" rIns="92574" bIns="46287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59"/>
          </a:xfrm>
          <a:prstGeom prst="rect">
            <a:avLst/>
          </a:prstGeom>
        </p:spPr>
        <p:txBody>
          <a:bodyPr vert="horz" lIns="92574" tIns="46287" rIns="92574" bIns="462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>
              <a:defRPr sz="1200"/>
            </a:lvl1pPr>
          </a:lstStyle>
          <a:p>
            <a:fld id="{FD67ABEF-1B21-4B37-BAED-3A440A356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0760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Slide of Survey Results</a:t>
            </a:r>
            <a:r>
              <a:rPr lang="en-IE" baseline="0" dirty="0" smtClean="0"/>
              <a:t> to assess weaknesses.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7ABEF-1B21-4B37-BAED-3A440A35673C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0738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Dodgy ground</a:t>
            </a:r>
            <a:r>
              <a:rPr lang="en-IE" baseline="0" dirty="0" smtClean="0"/>
              <a:t> here as only anecdotal evidence.  Survey at end of First Year to assess? Impact of Green Pen?  Less emphasis on grammar?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7ABEF-1B21-4B37-BAED-3A440A35673C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977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Mention online availability of package ie home and school for €5, excellent take-up.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7ABEF-1B21-4B37-BAED-3A440A35673C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9811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Ongoing</a:t>
            </a:r>
            <a:r>
              <a:rPr lang="en-IE" baseline="0" dirty="0" smtClean="0"/>
              <a:t> in class; key to improving Oracy; student centred; ie not just twice a year testing.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7ABEF-1B21-4B37-BAED-3A440A35673C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2232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Chart to identify weaknesses;</a:t>
            </a:r>
            <a:r>
              <a:rPr lang="en-IE" baseline="0" dirty="0" smtClean="0"/>
              <a:t> Note Numeracy Targets might vary from year to year according to Maths Competency Test Results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7ABEF-1B21-4B37-BAED-3A440A35673C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1020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Chart to illustrate issue</a:t>
            </a:r>
            <a:r>
              <a:rPr lang="en-IE" baseline="0" dirty="0" smtClean="0"/>
              <a:t> re  consistency; any other ideas to improve consistency in Numeracy Teaching??? ie </a:t>
            </a:r>
            <a:r>
              <a:rPr lang="en-IE" b="1" i="1" baseline="0" dirty="0" smtClean="0"/>
              <a:t>agree</a:t>
            </a:r>
            <a:r>
              <a:rPr lang="en-IE" baseline="0" dirty="0" smtClean="0"/>
              <a:t> targets and actions?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7ABEF-1B21-4B37-BAED-3A440A35673C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8068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A3AD-F03D-4AC9-B529-A8C7584E51E9}" type="datetimeFigureOut">
              <a:rPr lang="en-IE" smtClean="0"/>
              <a:t>28/09/2015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7F40-299F-4FEC-8391-EC21BB0B7DD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A3AD-F03D-4AC9-B529-A8C7584E51E9}" type="datetimeFigureOut">
              <a:rPr lang="en-IE" smtClean="0"/>
              <a:t>28/09/2015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7F40-299F-4FEC-8391-EC21BB0B7DD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A3AD-F03D-4AC9-B529-A8C7584E51E9}" type="datetimeFigureOut">
              <a:rPr lang="en-IE" smtClean="0"/>
              <a:t>28/09/2015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7F40-299F-4FEC-8391-EC21BB0B7DDF}" type="slidenum">
              <a:rPr lang="en-IE" smtClean="0"/>
              <a:t>‹#›</a:t>
            </a:fld>
            <a:endParaRPr lang="en-I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2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A3AD-F03D-4AC9-B529-A8C7584E51E9}" type="datetimeFigureOut">
              <a:rPr lang="en-IE" smtClean="0"/>
              <a:t>28/09/2015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7F40-299F-4FEC-8391-EC21BB0B7DDF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40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30" y="4087564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6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6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7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A3AD-F03D-4AC9-B529-A8C7584E51E9}" type="datetimeFigureOut">
              <a:rPr lang="en-IE" smtClean="0"/>
              <a:t>28/09/2015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7F40-299F-4FEC-8391-EC21BB0B7DD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A3AD-F03D-4AC9-B529-A8C7584E51E9}" type="datetimeFigureOut">
              <a:rPr lang="en-IE" smtClean="0"/>
              <a:t>28/09/2015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7F40-299F-4FEC-8391-EC21BB0B7DDF}" type="slidenum">
              <a:rPr lang="en-IE" smtClean="0"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5" y="3429002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2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A3AD-F03D-4AC9-B529-A8C7584E51E9}" type="datetimeFigureOut">
              <a:rPr lang="en-IE" smtClean="0"/>
              <a:t>28/09/2015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7F40-299F-4FEC-8391-EC21BB0B7DD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A3AD-F03D-4AC9-B529-A8C7584E51E9}" type="datetimeFigureOut">
              <a:rPr lang="en-IE" smtClean="0"/>
              <a:t>28/09/2015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7F40-299F-4FEC-8391-EC21BB0B7DD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A3AD-F03D-4AC9-B529-A8C7584E51E9}" type="datetimeFigureOut">
              <a:rPr lang="en-IE" smtClean="0"/>
              <a:t>28/09/2015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7F40-299F-4FEC-8391-EC21BB0B7DD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A3AD-F03D-4AC9-B529-A8C7584E51E9}" type="datetimeFigureOut">
              <a:rPr lang="en-IE" smtClean="0"/>
              <a:t>28/09/2015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7F40-299F-4FEC-8391-EC21BB0B7DDF}" type="slidenum">
              <a:rPr lang="en-IE" smtClean="0"/>
              <a:t>‹#›</a:t>
            </a:fld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2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5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A3AD-F03D-4AC9-B529-A8C7584E51E9}" type="datetimeFigureOut">
              <a:rPr lang="en-IE" smtClean="0"/>
              <a:t>28/09/2015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7F40-299F-4FEC-8391-EC21BB0B7DDF}" type="slidenum">
              <a:rPr lang="en-IE" smtClean="0"/>
              <a:t>‹#›</a:t>
            </a:fld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30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3" y="6250166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5D3A3AD-F03D-4AC9-B529-A8C7584E51E9}" type="datetimeFigureOut">
              <a:rPr lang="en-IE" smtClean="0"/>
              <a:t>28/09/2015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40" y="6250166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9" y="6250165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83D7F40-299F-4FEC-8391-EC21BB0B7DDF}" type="slidenum">
              <a:rPr lang="en-IE" smtClean="0"/>
              <a:t>‹#›</a:t>
            </a:fld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2132856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en-IE" b="1" i="1" dirty="0" smtClean="0"/>
              <a:t>Typical SSE Questions ….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b="1" i="1" dirty="0" smtClean="0">
                <a:solidFill>
                  <a:srgbClr val="FF0000"/>
                </a:solidFill>
              </a:rPr>
              <a:t>How Good is Teaching in Eureka? And …..</a:t>
            </a:r>
          </a:p>
          <a:p>
            <a:pPr marL="0" indent="0">
              <a:buNone/>
            </a:pPr>
            <a:endParaRPr lang="en-IE" b="1" i="1" dirty="0"/>
          </a:p>
          <a:p>
            <a:pPr marL="0" indent="0">
              <a:buNone/>
            </a:pPr>
            <a:r>
              <a:rPr lang="en-IE" b="1" i="1" dirty="0" smtClean="0">
                <a:solidFill>
                  <a:srgbClr val="00B050"/>
                </a:solidFill>
              </a:rPr>
              <a:t>How do we know????????  And …</a:t>
            </a:r>
          </a:p>
          <a:p>
            <a:pPr marL="0" indent="0">
              <a:buNone/>
            </a:pPr>
            <a:endParaRPr lang="en-IE" b="1" i="1" dirty="0"/>
          </a:p>
          <a:p>
            <a:pPr marL="0" indent="0">
              <a:buNone/>
            </a:pPr>
            <a:r>
              <a:rPr lang="en-IE" b="1" i="1" dirty="0" smtClean="0">
                <a:solidFill>
                  <a:schemeClr val="accent2">
                    <a:lumMod val="75000"/>
                  </a:schemeClr>
                </a:solidFill>
              </a:rPr>
              <a:t>What do we need to do to improve???????</a:t>
            </a:r>
            <a:endParaRPr lang="en-IE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i="1" dirty="0" smtClean="0"/>
              <a:t>What is School Self Evaluation?</a:t>
            </a:r>
            <a:endParaRPr lang="en-IE" b="1" i="1" dirty="0"/>
          </a:p>
        </p:txBody>
      </p:sp>
    </p:spTree>
    <p:extLst>
      <p:ext uri="{BB962C8B-B14F-4D97-AF65-F5344CB8AC3E}">
        <p14:creationId xmlns:p14="http://schemas.microsoft.com/office/powerpoint/2010/main" val="1237581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IE" dirty="0">
                <a:latin typeface="Calibri"/>
                <a:ea typeface="Calibri"/>
                <a:cs typeface="Times New Roman"/>
              </a:rPr>
              <a:t>KEY WORD DISPLAY IN EACH </a:t>
            </a:r>
            <a:r>
              <a:rPr lang="en-IE" dirty="0" smtClean="0">
                <a:latin typeface="Calibri"/>
                <a:ea typeface="Calibri"/>
                <a:cs typeface="Times New Roman"/>
              </a:rPr>
              <a:t>CLASSROOM</a:t>
            </a:r>
            <a:endParaRPr lang="en-IE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IE" dirty="0">
                <a:latin typeface="Calibri"/>
                <a:ea typeface="Calibri"/>
                <a:cs typeface="Times New Roman"/>
              </a:rPr>
              <a:t>KEY WORD ‘QUIZZES’ EG 10 MINS. EACH </a:t>
            </a:r>
            <a:r>
              <a:rPr lang="en-IE" dirty="0" smtClean="0">
                <a:latin typeface="Calibri"/>
                <a:ea typeface="Calibri"/>
                <a:cs typeface="Times New Roman"/>
              </a:rPr>
              <a:t>FRIDAY</a:t>
            </a:r>
            <a:endParaRPr lang="en-IE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IE" dirty="0">
                <a:latin typeface="Calibri"/>
                <a:ea typeface="Calibri"/>
                <a:cs typeface="Times New Roman"/>
              </a:rPr>
              <a:t>ONGOING </a:t>
            </a:r>
            <a:r>
              <a:rPr lang="en-IE" dirty="0" smtClean="0">
                <a:latin typeface="Calibri"/>
                <a:ea typeface="Calibri"/>
                <a:cs typeface="Times New Roman"/>
              </a:rPr>
              <a:t>REINFORCEMENT IN CLASSROOM</a:t>
            </a:r>
            <a:endParaRPr lang="en-IE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IE" dirty="0">
                <a:latin typeface="Calibri"/>
                <a:ea typeface="Calibri"/>
                <a:cs typeface="Times New Roman"/>
              </a:rPr>
              <a:t>KEY WORDS JOURNAL/REVISION </a:t>
            </a:r>
            <a:r>
              <a:rPr lang="en-IE" dirty="0" smtClean="0">
                <a:latin typeface="Calibri"/>
                <a:ea typeface="Calibri"/>
                <a:cs typeface="Times New Roman"/>
              </a:rPr>
              <a:t>SHEET</a:t>
            </a:r>
            <a:endParaRPr lang="en-IE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IE" dirty="0">
                <a:latin typeface="Calibri"/>
                <a:ea typeface="Calibri"/>
                <a:cs typeface="Times New Roman"/>
              </a:rPr>
              <a:t>USE OF GRAPHIC ORGANISERS TO PROMOTE </a:t>
            </a:r>
            <a:r>
              <a:rPr lang="en-IE" dirty="0" smtClean="0">
                <a:latin typeface="Calibri"/>
                <a:ea typeface="Calibri"/>
                <a:cs typeface="Times New Roman"/>
              </a:rPr>
              <a:t>KEYWORDS.</a:t>
            </a:r>
            <a:endParaRPr lang="en-IE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IE" dirty="0">
                <a:latin typeface="Calibri"/>
                <a:ea typeface="Calibri"/>
                <a:cs typeface="Times New Roman"/>
              </a:rPr>
              <a:t>INCLUDE IN MARKING SCHEME FOR TERM TESTS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IE" dirty="0">
                <a:latin typeface="Calibri"/>
                <a:ea typeface="Calibri"/>
                <a:cs typeface="Times New Roman"/>
              </a:rPr>
              <a:t>USE OF RUBRICS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440160"/>
          </a:xfrm>
        </p:spPr>
        <p:txBody>
          <a:bodyPr>
            <a:normAutofit fontScale="90000"/>
          </a:bodyPr>
          <a:lstStyle/>
          <a:p>
            <a:pPr marL="450215" marR="0" indent="-4502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E" b="1" i="1" dirty="0" smtClean="0">
                <a:latin typeface="Calibri"/>
                <a:ea typeface="Calibri"/>
                <a:cs typeface="Times New Roman"/>
              </a:rPr>
              <a:t>Possible Strategies </a:t>
            </a:r>
            <a:r>
              <a:rPr lang="en-IE" b="1" i="1" dirty="0">
                <a:latin typeface="Calibri"/>
                <a:ea typeface="Calibri"/>
                <a:cs typeface="Times New Roman"/>
              </a:rPr>
              <a:t>to implement </a:t>
            </a:r>
            <a:r>
              <a:rPr lang="en-IE" b="1" i="1" dirty="0" smtClean="0">
                <a:latin typeface="Calibri"/>
                <a:ea typeface="Calibri"/>
                <a:cs typeface="Times New Roman"/>
              </a:rPr>
              <a:t/>
            </a:r>
            <a:br>
              <a:rPr lang="en-IE" b="1" i="1" dirty="0" smtClean="0">
                <a:latin typeface="Calibri"/>
                <a:ea typeface="Calibri"/>
                <a:cs typeface="Times New Roman"/>
              </a:rPr>
            </a:br>
            <a:r>
              <a:rPr lang="en-IE" b="1" i="1" dirty="0" smtClean="0">
                <a:latin typeface="Calibri"/>
                <a:ea typeface="Calibri"/>
                <a:cs typeface="Times New Roman"/>
              </a:rPr>
              <a:t>Key </a:t>
            </a:r>
            <a:r>
              <a:rPr lang="en-IE" b="1" i="1" dirty="0">
                <a:latin typeface="Calibri"/>
                <a:ea typeface="Calibri"/>
                <a:cs typeface="Times New Roman"/>
              </a:rPr>
              <a:t>Words Action:</a:t>
            </a:r>
            <a:r>
              <a:rPr lang="en-IE" dirty="0">
                <a:latin typeface="Calibri"/>
                <a:ea typeface="Calibri"/>
                <a:cs typeface="Times New Roman"/>
              </a:rPr>
              <a:t/>
            </a:r>
            <a:br>
              <a:rPr lang="en-IE" dirty="0">
                <a:latin typeface="Calibri"/>
                <a:ea typeface="Calibri"/>
                <a:cs typeface="Times New Roman"/>
              </a:rPr>
            </a:b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62823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Numeracy Strategy</a:t>
            </a:r>
            <a:br>
              <a:rPr lang="en-IE" dirty="0" smtClean="0"/>
            </a:br>
            <a:r>
              <a:rPr lang="en-IE" dirty="0" smtClean="0"/>
              <a:t>2014 - 2017</a:t>
            </a:r>
            <a:endParaRPr lang="en-IE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611560" y="1654640"/>
            <a:ext cx="7488832" cy="5213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IE" sz="3200" b="1" i="1" dirty="0" smtClean="0">
                <a:solidFill>
                  <a:prstClr val="black"/>
                </a:solidFill>
              </a:rPr>
              <a:t>What is Numeracy?</a:t>
            </a:r>
            <a:endParaRPr lang="en-IE" sz="3200" b="1" i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IE" sz="3200" b="1" i="1" dirty="0" smtClean="0">
                <a:solidFill>
                  <a:prstClr val="black"/>
                </a:solidFill>
              </a:rPr>
              <a:t>Numeracy encompasses the ability to use </a:t>
            </a:r>
            <a:r>
              <a:rPr lang="en-IE" sz="3200" b="1" i="1" dirty="0">
                <a:solidFill>
                  <a:srgbClr val="073E87"/>
                </a:solidFill>
              </a:rPr>
              <a:t>Mathematical Understanding</a:t>
            </a:r>
          </a:p>
          <a:p>
            <a:pPr marL="0" indent="0">
              <a:buNone/>
            </a:pPr>
            <a:r>
              <a:rPr lang="en-IE" sz="3200" b="1" i="1" dirty="0" smtClean="0">
                <a:solidFill>
                  <a:prstClr val="black"/>
                </a:solidFill>
              </a:rPr>
              <a:t>And </a:t>
            </a:r>
            <a:r>
              <a:rPr lang="en-IE" sz="3200" b="1" i="1" dirty="0">
                <a:solidFill>
                  <a:srgbClr val="073E87"/>
                </a:solidFill>
              </a:rPr>
              <a:t>Skills </a:t>
            </a:r>
            <a:r>
              <a:rPr lang="en-IE" sz="3200" b="1" i="1" dirty="0" smtClean="0">
                <a:solidFill>
                  <a:prstClr val="black"/>
                </a:solidFill>
              </a:rPr>
              <a:t>to:</a:t>
            </a:r>
          </a:p>
          <a:p>
            <a:pPr marL="0" indent="0">
              <a:buNone/>
            </a:pPr>
            <a:r>
              <a:rPr lang="en-IE" sz="3200" b="1" i="1" dirty="0" smtClean="0">
                <a:solidFill>
                  <a:srgbClr val="073E87"/>
                </a:solidFill>
              </a:rPr>
              <a:t>Solve Problems </a:t>
            </a:r>
            <a:r>
              <a:rPr lang="en-IE" sz="3200" b="1" i="1" dirty="0" smtClean="0">
                <a:solidFill>
                  <a:prstClr val="black"/>
                </a:solidFill>
              </a:rPr>
              <a:t>and</a:t>
            </a:r>
          </a:p>
          <a:p>
            <a:pPr marL="0" indent="0">
              <a:buNone/>
            </a:pPr>
            <a:r>
              <a:rPr lang="en-IE" sz="3200" b="1" i="1" dirty="0" smtClean="0">
                <a:solidFill>
                  <a:prstClr val="black"/>
                </a:solidFill>
              </a:rPr>
              <a:t>Meet the demands of </a:t>
            </a:r>
            <a:r>
              <a:rPr lang="en-IE" sz="3200" b="1" i="1" dirty="0">
                <a:solidFill>
                  <a:srgbClr val="073E87"/>
                </a:solidFill>
              </a:rPr>
              <a:t>day-to-day living </a:t>
            </a:r>
            <a:r>
              <a:rPr lang="en-IE" sz="3200" b="1" i="1" dirty="0" smtClean="0">
                <a:solidFill>
                  <a:prstClr val="black"/>
                </a:solidFill>
              </a:rPr>
              <a:t>in </a:t>
            </a:r>
          </a:p>
          <a:p>
            <a:pPr marL="0" indent="0">
              <a:buNone/>
            </a:pPr>
            <a:r>
              <a:rPr lang="en-IE" sz="3200" b="1" i="1" dirty="0" smtClean="0">
                <a:solidFill>
                  <a:prstClr val="black"/>
                </a:solidFill>
              </a:rPr>
              <a:t>complex social settings.</a:t>
            </a:r>
          </a:p>
          <a:p>
            <a:endParaRPr lang="en-IE" sz="3200" b="1" i="1" dirty="0">
              <a:solidFill>
                <a:prstClr val="black"/>
              </a:solidFill>
            </a:endParaRPr>
          </a:p>
          <a:p>
            <a:endParaRPr lang="en-IE" sz="3200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826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3450696"/>
          </a:xfrm>
        </p:spPr>
        <p:txBody>
          <a:bodyPr/>
          <a:lstStyle/>
          <a:p>
            <a:pPr marL="0" indent="0">
              <a:buNone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b="1" i="1" dirty="0" smtClean="0"/>
              <a:t>First Year Competency Results 2015</a:t>
            </a:r>
            <a:endParaRPr lang="en-IE" sz="3600" b="1" i="1" dirty="0"/>
          </a:p>
        </p:txBody>
      </p:sp>
      <p:pic>
        <p:nvPicPr>
          <p:cNvPr id="3074" name="Picture 2" descr="C:\Users\John\Desktop\Maths Test 2015  Overall Resul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568952" cy="352839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36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76872"/>
            <a:ext cx="8208912" cy="3450696"/>
          </a:xfrm>
        </p:spPr>
        <p:txBody>
          <a:bodyPr/>
          <a:lstStyle/>
          <a:p>
            <a:pPr marL="109728" indent="0">
              <a:lnSpc>
                <a:spcPct val="90000"/>
              </a:lnSpc>
              <a:buNone/>
            </a:pPr>
            <a:r>
              <a:rPr lang="en-IE" sz="2000" b="1" i="1" dirty="0">
                <a:solidFill>
                  <a:schemeClr val="tx1"/>
                </a:solidFill>
              </a:rPr>
              <a:t>Consistency in Numeracy Strategy</a:t>
            </a:r>
          </a:p>
          <a:p>
            <a:pPr marL="109728" indent="0">
              <a:buNone/>
            </a:pPr>
            <a:endParaRPr lang="en-IE" sz="2000" b="1" i="1" dirty="0"/>
          </a:p>
          <a:p>
            <a:r>
              <a:rPr lang="en-IE" dirty="0"/>
              <a:t>89% of non Maths teachers say there is not a consistent approach to numeracy across the school.</a:t>
            </a:r>
          </a:p>
          <a:p>
            <a:endParaRPr lang="en-IE" dirty="0"/>
          </a:p>
          <a:p>
            <a:r>
              <a:rPr lang="en-IE" dirty="0"/>
              <a:t>64% of students feel the same.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b="1" i="1" dirty="0"/>
              <a:t>First Year </a:t>
            </a:r>
            <a:r>
              <a:rPr lang="en-IE" sz="3600" b="1" i="1" dirty="0" smtClean="0"/>
              <a:t>Numeracy Survey Results 2013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28180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276872"/>
            <a:ext cx="8496944" cy="3738728"/>
          </a:xfrm>
        </p:spPr>
        <p:txBody>
          <a:bodyPr>
            <a:norm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b="1" i="1" u="sng" dirty="0">
                <a:latin typeface="Calibri"/>
                <a:ea typeface="Calibri"/>
                <a:cs typeface="Times New Roman"/>
              </a:rPr>
              <a:t>TARGET</a:t>
            </a:r>
            <a:r>
              <a:rPr lang="en-IE" b="1" dirty="0">
                <a:latin typeface="Calibri"/>
                <a:ea typeface="Calibri"/>
                <a:cs typeface="Times New Roman"/>
              </a:rPr>
              <a:t>:</a:t>
            </a:r>
            <a:r>
              <a:rPr lang="en-IE" dirty="0">
                <a:latin typeface="Calibri"/>
                <a:ea typeface="Calibri"/>
                <a:cs typeface="Times New Roman"/>
              </a:rPr>
              <a:t>	</a:t>
            </a:r>
            <a:r>
              <a:rPr lang="en-GB" b="1" cap="all" dirty="0">
                <a:latin typeface="Calibri"/>
                <a:ea typeface="Calibri"/>
                <a:cs typeface="Times New Roman"/>
              </a:rPr>
              <a:t>Improve estimation skills, converting </a:t>
            </a:r>
            <a:endParaRPr lang="en-GB" b="1" cap="all" dirty="0" smtClean="0">
              <a:latin typeface="Calibri"/>
              <a:ea typeface="Calibri"/>
              <a:cs typeface="Times New Roman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cap="all" dirty="0">
                <a:latin typeface="Calibri"/>
                <a:ea typeface="Calibri"/>
                <a:cs typeface="Times New Roman"/>
              </a:rPr>
              <a:t>	</a:t>
            </a:r>
            <a:r>
              <a:rPr lang="en-GB" b="1" cap="all" dirty="0" smtClean="0">
                <a:latin typeface="Calibri"/>
                <a:ea typeface="Calibri"/>
                <a:cs typeface="Times New Roman"/>
              </a:rPr>
              <a:t>	fractions </a:t>
            </a:r>
            <a:r>
              <a:rPr lang="en-GB" b="1" cap="all" dirty="0">
                <a:latin typeface="Calibri"/>
                <a:ea typeface="Calibri"/>
                <a:cs typeface="Times New Roman"/>
              </a:rPr>
              <a:t>to percentages </a:t>
            </a:r>
            <a:r>
              <a:rPr lang="en-GB" b="1" cap="all" dirty="0" smtClean="0">
                <a:latin typeface="Calibri"/>
                <a:ea typeface="Calibri"/>
                <a:cs typeface="Times New Roman"/>
              </a:rPr>
              <a:t>using </a:t>
            </a:r>
            <a:r>
              <a:rPr lang="en-GB" b="1" cap="all" dirty="0">
                <a:latin typeface="Calibri"/>
                <a:ea typeface="Calibri"/>
                <a:cs typeface="Times New Roman"/>
              </a:rPr>
              <a:t>a </a:t>
            </a:r>
            <a:endParaRPr lang="en-GB" b="1" cap="all" dirty="0" smtClean="0">
              <a:latin typeface="Calibri"/>
              <a:ea typeface="Calibri"/>
              <a:cs typeface="Times New Roman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cap="all" dirty="0">
                <a:latin typeface="Calibri"/>
                <a:ea typeface="Calibri"/>
                <a:cs typeface="Times New Roman"/>
              </a:rPr>
              <a:t>	</a:t>
            </a:r>
            <a:r>
              <a:rPr lang="en-GB" b="1" cap="all" dirty="0" smtClean="0">
                <a:latin typeface="Calibri"/>
                <a:ea typeface="Calibri"/>
                <a:cs typeface="Times New Roman"/>
              </a:rPr>
              <a:t>	calculator </a:t>
            </a:r>
            <a:r>
              <a:rPr lang="en-GB" b="1" cap="all" dirty="0">
                <a:latin typeface="Calibri"/>
                <a:ea typeface="Calibri"/>
                <a:cs typeface="Times New Roman"/>
              </a:rPr>
              <a:t>and ‘rounding off’ decimals </a:t>
            </a:r>
            <a:endParaRPr lang="en-GB" b="1" cap="all" dirty="0" smtClean="0">
              <a:latin typeface="Calibri"/>
              <a:ea typeface="Calibri"/>
              <a:cs typeface="Times New Roman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cap="all" dirty="0">
                <a:latin typeface="Calibri"/>
                <a:ea typeface="Calibri"/>
                <a:cs typeface="Times New Roman"/>
              </a:rPr>
              <a:t>	</a:t>
            </a:r>
            <a:r>
              <a:rPr lang="en-GB" b="1" cap="all" dirty="0" smtClean="0">
                <a:latin typeface="Calibri"/>
                <a:ea typeface="Calibri"/>
                <a:cs typeface="Times New Roman"/>
              </a:rPr>
              <a:t>	to </a:t>
            </a:r>
            <a:r>
              <a:rPr lang="en-GB" b="1" cap="all" dirty="0">
                <a:latin typeface="Calibri"/>
                <a:ea typeface="Calibri"/>
                <a:cs typeface="Times New Roman"/>
              </a:rPr>
              <a:t>the nearest whole </a:t>
            </a:r>
            <a:r>
              <a:rPr lang="en-GB" b="1" cap="all" dirty="0" smtClean="0">
                <a:latin typeface="Calibri"/>
                <a:ea typeface="Calibri"/>
                <a:cs typeface="Times New Roman"/>
              </a:rPr>
              <a:t>number</a:t>
            </a:r>
            <a:endParaRPr lang="en-IE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E" b="1" i="1" u="sng" cap="all" dirty="0">
                <a:latin typeface="Calibri"/>
                <a:ea typeface="Calibri"/>
                <a:cs typeface="Times New Roman"/>
              </a:rPr>
              <a:t>ACTION</a:t>
            </a:r>
            <a:r>
              <a:rPr lang="en-IE" b="1" cap="all" dirty="0">
                <a:latin typeface="Calibri"/>
                <a:ea typeface="Calibri"/>
                <a:cs typeface="Times New Roman"/>
              </a:rPr>
              <a:t>:	</a:t>
            </a:r>
            <a:r>
              <a:rPr lang="en-IE" b="1" dirty="0">
                <a:latin typeface="Calibri"/>
                <a:ea typeface="Calibri"/>
                <a:cs typeface="Times New Roman"/>
              </a:rPr>
              <a:t>STUDENTS COMPLETE NUMERACY SHEETS 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IE" b="1" dirty="0">
                <a:latin typeface="Calibri"/>
                <a:ea typeface="Calibri"/>
                <a:cs typeface="Times New Roman"/>
              </a:rPr>
              <a:t>		LEAST 3 TIMES ANNUALLY</a:t>
            </a:r>
          </a:p>
          <a:p>
            <a:pPr marL="0" marR="0" indent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 smtClean="0">
                <a:latin typeface="Calibri"/>
                <a:ea typeface="Calibri"/>
                <a:cs typeface="Times New Roman"/>
              </a:rPr>
              <a:t>		</a:t>
            </a:r>
            <a:r>
              <a:rPr lang="en-IE" b="1" dirty="0">
                <a:latin typeface="Calibri"/>
                <a:ea typeface="Calibri"/>
                <a:cs typeface="Times New Roman"/>
              </a:rPr>
              <a:t>STUDENTS COMPLETE KHAN ACADEMY </a:t>
            </a:r>
          </a:p>
          <a:p>
            <a:pPr marL="0" marR="0" indent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b="1" dirty="0">
                <a:latin typeface="Calibri"/>
                <a:ea typeface="Calibri"/>
                <a:cs typeface="Times New Roman"/>
              </a:rPr>
              <a:t>		MISSION GOALS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52728"/>
          </a:xfrm>
        </p:spPr>
        <p:txBody>
          <a:bodyPr>
            <a:no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E" sz="3600" b="1" i="1" u="sng" dirty="0" smtClean="0">
                <a:latin typeface="Calibri"/>
                <a:ea typeface="Calibri"/>
                <a:cs typeface="Times New Roman"/>
              </a:rPr>
              <a:t>Numeracy Targets (2014 – 2017) </a:t>
            </a:r>
            <a:r>
              <a:rPr lang="en-IE" sz="3600" b="1" i="1" dirty="0" smtClean="0">
                <a:latin typeface="Calibri"/>
                <a:ea typeface="Calibri"/>
                <a:cs typeface="Times New Roman"/>
              </a:rPr>
              <a:t> and Recommended </a:t>
            </a:r>
            <a:r>
              <a:rPr lang="en-IE" sz="3600" b="1" i="1" u="sng" dirty="0" smtClean="0">
                <a:latin typeface="Calibri"/>
                <a:ea typeface="Calibri"/>
                <a:cs typeface="Times New Roman"/>
              </a:rPr>
              <a:t>Actions </a:t>
            </a:r>
            <a:r>
              <a:rPr lang="en-IE" sz="3600" b="1" i="1" dirty="0" smtClean="0">
                <a:latin typeface="Calibri"/>
                <a:ea typeface="Calibri"/>
                <a:cs typeface="Times New Roman"/>
              </a:rPr>
              <a:t>to achieve </a:t>
            </a:r>
            <a:r>
              <a:rPr lang="en-IE" sz="3600" b="1" i="1" u="sng" dirty="0" smtClean="0">
                <a:latin typeface="Calibri"/>
                <a:ea typeface="Calibri"/>
                <a:cs typeface="Times New Roman"/>
              </a:rPr>
              <a:t>Targets</a:t>
            </a:r>
            <a:r>
              <a:rPr lang="en-IE" sz="3600" b="1" i="1" dirty="0" smtClean="0">
                <a:latin typeface="Calibri"/>
                <a:ea typeface="Calibri"/>
                <a:cs typeface="Times New Roman"/>
              </a:rPr>
              <a:t>:</a:t>
            </a: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3046229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988840"/>
            <a:ext cx="8280920" cy="3450696"/>
          </a:xfrm>
        </p:spPr>
        <p:txBody>
          <a:bodyPr>
            <a:normAutofit fontScale="92500"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b="1" i="1" u="sng" dirty="0">
                <a:latin typeface="Calibri"/>
                <a:ea typeface="Calibri"/>
                <a:cs typeface="Times New Roman"/>
              </a:rPr>
              <a:t>TARGET</a:t>
            </a:r>
            <a:r>
              <a:rPr lang="en-IE" b="1" dirty="0">
                <a:latin typeface="Calibri"/>
                <a:ea typeface="Calibri"/>
                <a:cs typeface="Times New Roman"/>
              </a:rPr>
              <a:t>:	</a:t>
            </a:r>
            <a:r>
              <a:rPr lang="en-GB" b="1" cap="all" dirty="0">
                <a:latin typeface="Calibri"/>
                <a:ea typeface="Calibri"/>
                <a:cs typeface="Times New Roman"/>
              </a:rPr>
              <a:t>To ensure </a:t>
            </a:r>
            <a:r>
              <a:rPr lang="en-GB" b="1" cap="all" dirty="0" smtClean="0">
                <a:latin typeface="Calibri"/>
                <a:ea typeface="Calibri"/>
                <a:cs typeface="Times New Roman"/>
              </a:rPr>
              <a:t>THAT 50% OF STUDENTS FEEL THAT 		THERE IS A consistent </a:t>
            </a:r>
            <a:r>
              <a:rPr lang="en-GB" b="1" cap="all" dirty="0">
                <a:latin typeface="Calibri"/>
                <a:ea typeface="Calibri"/>
                <a:cs typeface="Times New Roman"/>
              </a:rPr>
              <a:t>approach to </a:t>
            </a:r>
            <a:r>
              <a:rPr lang="en-GB" b="1" cap="all" dirty="0" smtClean="0">
                <a:latin typeface="Calibri"/>
                <a:ea typeface="Calibri"/>
                <a:cs typeface="Times New Roman"/>
              </a:rPr>
              <a:t>the 			teaching </a:t>
            </a:r>
            <a:r>
              <a:rPr lang="en-GB" b="1" cap="all" dirty="0">
                <a:latin typeface="Calibri"/>
                <a:ea typeface="Calibri"/>
                <a:cs typeface="Times New Roman"/>
              </a:rPr>
              <a:t>of </a:t>
            </a:r>
            <a:r>
              <a:rPr lang="en-GB" b="1" cap="all" dirty="0" smtClean="0">
                <a:latin typeface="Calibri"/>
                <a:ea typeface="Calibri"/>
                <a:cs typeface="Times New Roman"/>
              </a:rPr>
              <a:t>Numeracy </a:t>
            </a:r>
            <a:r>
              <a:rPr lang="en-GB" b="1" cap="all" dirty="0">
                <a:latin typeface="Calibri"/>
                <a:ea typeface="Calibri"/>
                <a:cs typeface="Times New Roman"/>
              </a:rPr>
              <a:t>throughout </a:t>
            </a:r>
            <a:r>
              <a:rPr lang="en-GB" b="1" cap="all" dirty="0" smtClean="0">
                <a:latin typeface="Calibri"/>
                <a:ea typeface="Calibri"/>
                <a:cs typeface="Times New Roman"/>
              </a:rPr>
              <a:t>			the </a:t>
            </a:r>
            <a:r>
              <a:rPr lang="en-GB" b="1" cap="all" dirty="0">
                <a:latin typeface="Calibri"/>
                <a:ea typeface="Calibri"/>
                <a:cs typeface="Times New Roman"/>
              </a:rPr>
              <a:t>whole school </a:t>
            </a:r>
            <a:r>
              <a:rPr lang="en-GB" b="1" cap="all" dirty="0" smtClean="0">
                <a:latin typeface="Calibri"/>
                <a:ea typeface="Calibri"/>
                <a:cs typeface="Times New Roman"/>
              </a:rPr>
              <a:t>community; UP FROM 36%.</a:t>
            </a:r>
            <a:endParaRPr lang="en-IE" dirty="0" smtClean="0">
              <a:latin typeface="Calibri"/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b="1" i="1" u="sng" cap="all" dirty="0">
                <a:latin typeface="Calibri"/>
                <a:ea typeface="Calibri"/>
                <a:cs typeface="Times New Roman"/>
              </a:rPr>
              <a:t>ACTION</a:t>
            </a:r>
            <a:r>
              <a:rPr lang="en-IE" b="1" cap="all" dirty="0">
                <a:latin typeface="Calibri"/>
                <a:ea typeface="Calibri"/>
                <a:cs typeface="Times New Roman"/>
              </a:rPr>
              <a:t>:	TEACHERS USE DIVISION FUNCTION </a:t>
            </a:r>
            <a:r>
              <a:rPr lang="en-IE" b="1" cap="all" dirty="0" smtClean="0">
                <a:latin typeface="Calibri"/>
                <a:ea typeface="Calibri"/>
                <a:cs typeface="Times New Roman"/>
              </a:rPr>
              <a:t>TO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b="1" cap="all" dirty="0">
                <a:latin typeface="Calibri"/>
                <a:ea typeface="Calibri"/>
                <a:cs typeface="Times New Roman"/>
              </a:rPr>
              <a:t>	</a:t>
            </a:r>
            <a:r>
              <a:rPr lang="en-IE" b="1" cap="all" dirty="0" smtClean="0">
                <a:latin typeface="Calibri"/>
                <a:ea typeface="Calibri"/>
                <a:cs typeface="Times New Roman"/>
              </a:rPr>
              <a:t>	CALCULATE </a:t>
            </a:r>
            <a:r>
              <a:rPr lang="en-IE" b="1" cap="all" dirty="0">
                <a:latin typeface="Calibri"/>
                <a:ea typeface="Calibri"/>
                <a:cs typeface="Times New Roman"/>
              </a:rPr>
              <a:t>PERCENTAGES.</a:t>
            </a:r>
          </a:p>
          <a:p>
            <a:pPr marL="4572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b="1" cap="all" dirty="0" smtClean="0">
                <a:latin typeface="Calibri"/>
                <a:ea typeface="Calibri"/>
                <a:cs typeface="Times New Roman"/>
              </a:rPr>
              <a:t>		STUDENTS </a:t>
            </a:r>
            <a:r>
              <a:rPr lang="en-IE" b="1" cap="all" dirty="0">
                <a:latin typeface="Calibri"/>
                <a:ea typeface="Calibri"/>
                <a:cs typeface="Times New Roman"/>
              </a:rPr>
              <a:t>COMPLETE KHAN ACADEMY </a:t>
            </a:r>
            <a:endParaRPr lang="en-IE" b="1" cap="all" dirty="0" smtClean="0">
              <a:latin typeface="Calibri"/>
              <a:ea typeface="Calibri"/>
              <a:cs typeface="Times New Roman"/>
            </a:endParaRPr>
          </a:p>
          <a:p>
            <a:pPr marL="4572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b="1" cap="all" dirty="0">
                <a:latin typeface="Calibri"/>
                <a:ea typeface="Calibri"/>
                <a:cs typeface="Times New Roman"/>
              </a:rPr>
              <a:t>	</a:t>
            </a:r>
            <a:r>
              <a:rPr lang="en-IE" b="1" cap="all" dirty="0" smtClean="0">
                <a:latin typeface="Calibri"/>
                <a:ea typeface="Calibri"/>
                <a:cs typeface="Times New Roman"/>
              </a:rPr>
              <a:t>	MISSION </a:t>
            </a:r>
            <a:r>
              <a:rPr lang="en-IE" b="1" cap="all" dirty="0">
                <a:latin typeface="Calibri"/>
                <a:ea typeface="Calibri"/>
                <a:cs typeface="Times New Roman"/>
              </a:rPr>
              <a:t>GOALS</a:t>
            </a:r>
          </a:p>
          <a:p>
            <a:endParaRPr lang="en-IE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E" sz="3600" b="1" i="1" u="sng" dirty="0" smtClean="0">
                <a:latin typeface="Calibri"/>
                <a:ea typeface="Calibri"/>
                <a:cs typeface="Times New Roman"/>
              </a:rPr>
              <a:t>Numeracy Targets (2014 – 2017) </a:t>
            </a:r>
            <a:r>
              <a:rPr lang="en-IE" sz="3600" b="1" i="1" dirty="0" smtClean="0">
                <a:latin typeface="Calibri"/>
                <a:ea typeface="Calibri"/>
                <a:cs typeface="Times New Roman"/>
              </a:rPr>
              <a:t> and Recommended </a:t>
            </a:r>
            <a:r>
              <a:rPr lang="en-IE" sz="3600" b="1" i="1" u="sng" dirty="0" smtClean="0">
                <a:latin typeface="Calibri"/>
                <a:ea typeface="Calibri"/>
                <a:cs typeface="Times New Roman"/>
              </a:rPr>
              <a:t>Actions </a:t>
            </a:r>
            <a:r>
              <a:rPr lang="en-IE" sz="3600" b="1" i="1" dirty="0" smtClean="0">
                <a:latin typeface="Calibri"/>
                <a:ea typeface="Calibri"/>
                <a:cs typeface="Times New Roman"/>
              </a:rPr>
              <a:t>to achieve </a:t>
            </a:r>
            <a:r>
              <a:rPr lang="en-IE" sz="3600" b="1" i="1" u="sng" dirty="0" smtClean="0">
                <a:latin typeface="Calibri"/>
                <a:ea typeface="Calibri"/>
                <a:cs typeface="Times New Roman"/>
              </a:rPr>
              <a:t>Targets</a:t>
            </a:r>
            <a:r>
              <a:rPr lang="en-IE" sz="3600" b="1" i="1" dirty="0" smtClean="0">
                <a:latin typeface="Calibri"/>
                <a:ea typeface="Calibri"/>
                <a:cs typeface="Times New Roman"/>
              </a:rPr>
              <a:t>:</a:t>
            </a:r>
            <a:r>
              <a:rPr lang="en-IE" sz="3600" dirty="0" smtClean="0">
                <a:latin typeface="Calibri"/>
                <a:ea typeface="Calibri"/>
                <a:cs typeface="Times New Roman"/>
              </a:rPr>
              <a:t/>
            </a:r>
            <a:br>
              <a:rPr lang="en-IE" sz="3600" dirty="0" smtClean="0">
                <a:latin typeface="Calibri"/>
                <a:ea typeface="Calibri"/>
                <a:cs typeface="Times New Roman"/>
              </a:rPr>
            </a:b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4252440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1628800"/>
            <a:ext cx="7408333" cy="43924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b="1" i="1" dirty="0" smtClean="0"/>
              <a:t>2015/16 Actions:</a:t>
            </a:r>
          </a:p>
          <a:p>
            <a:r>
              <a:rPr lang="en-IE" dirty="0" smtClean="0"/>
              <a:t>First Year Maths Competency Test to be delivered on Monday next August 31</a:t>
            </a:r>
            <a:r>
              <a:rPr lang="en-IE" baseline="30000" dirty="0" smtClean="0"/>
              <a:t>st</a:t>
            </a:r>
            <a:r>
              <a:rPr lang="en-IE" dirty="0" smtClean="0"/>
              <a:t>.</a:t>
            </a:r>
          </a:p>
          <a:p>
            <a:r>
              <a:rPr lang="en-IE" dirty="0" smtClean="0"/>
              <a:t>Second Year surveys of students and staff will indicate whether Lit. &amp; Numeracy targets were met.</a:t>
            </a:r>
          </a:p>
          <a:p>
            <a:r>
              <a:rPr lang="en-IE" b="1" i="1" dirty="0" smtClean="0"/>
              <a:t>Numeracy Sheets and Pages 4-9 of Journals</a:t>
            </a:r>
            <a:r>
              <a:rPr lang="en-IE" dirty="0" smtClean="0"/>
              <a:t> to be completed for both First and Second Year classes.</a:t>
            </a:r>
          </a:p>
          <a:p>
            <a:r>
              <a:rPr lang="en-IE" dirty="0" smtClean="0"/>
              <a:t>Literacy Actions to be completed for all Junior Cert. classes. Literacy posters to be displayed in all classes.</a:t>
            </a:r>
          </a:p>
          <a:p>
            <a:r>
              <a:rPr lang="en-IE" dirty="0" smtClean="0"/>
              <a:t>3</a:t>
            </a:r>
            <a:r>
              <a:rPr lang="en-IE" baseline="30000" dirty="0" smtClean="0"/>
              <a:t>rd</a:t>
            </a:r>
            <a:r>
              <a:rPr lang="en-IE" dirty="0" smtClean="0"/>
              <a:t> Strand to be decided – probably re-inforce AFL practice.  Staff surveys will determine. 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i="1" dirty="0" smtClean="0"/>
              <a:t>S.S.E. SUMMARY</a:t>
            </a:r>
            <a:endParaRPr lang="en-IE" b="1" i="1" dirty="0"/>
          </a:p>
        </p:txBody>
      </p:sp>
    </p:spTree>
    <p:extLst>
      <p:ext uri="{BB962C8B-B14F-4D97-AF65-F5344CB8AC3E}">
        <p14:creationId xmlns:p14="http://schemas.microsoft.com/office/powerpoint/2010/main" val="448610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i="1" dirty="0" smtClean="0"/>
              <a:t>The Learning Curve!!.....</a:t>
            </a:r>
            <a:endParaRPr lang="en-IE" b="1" i="1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84784"/>
            <a:ext cx="5832648" cy="4899082"/>
          </a:xfr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77821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b="1" i="1" dirty="0" smtClean="0">
                <a:solidFill>
                  <a:srgbClr val="FF0000"/>
                </a:solidFill>
              </a:rPr>
              <a:t>LITERACY</a:t>
            </a:r>
            <a:r>
              <a:rPr lang="en-IE" b="1" i="1" dirty="0" smtClean="0"/>
              <a:t>		Sept. 2013 – May 2016</a:t>
            </a:r>
          </a:p>
          <a:p>
            <a:pPr marL="0" indent="0">
              <a:buNone/>
            </a:pPr>
            <a:endParaRPr lang="en-IE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IE" b="1" i="1" dirty="0" smtClean="0">
                <a:solidFill>
                  <a:schemeClr val="tx1"/>
                </a:solidFill>
              </a:rPr>
              <a:t>NUMERACY</a:t>
            </a:r>
            <a:r>
              <a:rPr lang="en-IE" b="1" i="1" dirty="0" smtClean="0">
                <a:solidFill>
                  <a:srgbClr val="0070C0"/>
                </a:solidFill>
              </a:rPr>
              <a:t>	</a:t>
            </a:r>
            <a:r>
              <a:rPr lang="en-IE" b="1" i="1" dirty="0" smtClean="0"/>
              <a:t>	Sept. 2014 – May 2017</a:t>
            </a:r>
          </a:p>
          <a:p>
            <a:pPr marL="0" indent="0">
              <a:buNone/>
            </a:pPr>
            <a:endParaRPr lang="en-IE" b="1" i="1" dirty="0"/>
          </a:p>
          <a:p>
            <a:pPr marL="0" indent="0">
              <a:buNone/>
            </a:pPr>
            <a:r>
              <a:rPr lang="en-IE" b="1" i="1" dirty="0" smtClean="0">
                <a:solidFill>
                  <a:schemeClr val="accent3">
                    <a:lumMod val="75000"/>
                  </a:schemeClr>
                </a:solidFill>
              </a:rPr>
              <a:t>ASSESS</a:t>
            </a:r>
            <a:r>
              <a:rPr lang="en-IE" b="1" i="1" dirty="0" smtClean="0">
                <a:solidFill>
                  <a:srgbClr val="00B050"/>
                </a:solidFill>
              </a:rPr>
              <a:t>MENT FOR </a:t>
            </a:r>
            <a:r>
              <a:rPr lang="en-IE" b="1" i="1" dirty="0" smtClean="0"/>
              <a:t>	Sept. 2015 – May 2018</a:t>
            </a:r>
          </a:p>
          <a:p>
            <a:pPr marL="0" indent="0">
              <a:buNone/>
            </a:pPr>
            <a:r>
              <a:rPr lang="en-IE" b="1" i="1" dirty="0" smtClean="0">
                <a:solidFill>
                  <a:srgbClr val="00B050"/>
                </a:solidFill>
              </a:rPr>
              <a:t>LEARNING</a:t>
            </a:r>
            <a:endParaRPr lang="en-IE" b="1" i="1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i="1" dirty="0" smtClean="0"/>
              <a:t>3 Main SSE Strands </a:t>
            </a:r>
            <a:endParaRPr lang="en-IE" b="1" i="1" dirty="0"/>
          </a:p>
        </p:txBody>
      </p:sp>
    </p:spTree>
    <p:extLst>
      <p:ext uri="{BB962C8B-B14F-4D97-AF65-F5344CB8AC3E}">
        <p14:creationId xmlns:p14="http://schemas.microsoft.com/office/powerpoint/2010/main" val="1128191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000" b="1" i="1" dirty="0"/>
              <a:t>LITERACY STRATEGY </a:t>
            </a:r>
            <a:r>
              <a:rPr lang="en-IE" sz="4000" b="1" i="1" dirty="0" smtClean="0"/>
              <a:t/>
            </a:r>
            <a:br>
              <a:rPr lang="en-IE" sz="4000" b="1" i="1" dirty="0" smtClean="0"/>
            </a:br>
            <a:r>
              <a:rPr lang="en-IE" sz="4000" b="1" i="1" dirty="0" smtClean="0"/>
              <a:t>2013 - 2016</a:t>
            </a:r>
            <a:endParaRPr lang="en-IE" sz="4000" b="1" i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560" y="1772816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IE" altLang="en-US" sz="3200" b="1" i="1" dirty="0" smtClean="0"/>
              <a:t>What is Literacy?????   </a:t>
            </a:r>
          </a:p>
          <a:p>
            <a:pPr>
              <a:buFontTx/>
              <a:buNone/>
            </a:pPr>
            <a:endParaRPr lang="en-IE" altLang="en-US" b="1" i="1" dirty="0"/>
          </a:p>
          <a:p>
            <a:pPr>
              <a:buFontTx/>
              <a:buNone/>
            </a:pPr>
            <a:r>
              <a:rPr lang="en-IE" altLang="en-US" b="1" i="1" dirty="0" smtClean="0"/>
              <a:t>..ie not JUST Reading and Writing…..</a:t>
            </a:r>
          </a:p>
          <a:p>
            <a:pPr>
              <a:buFontTx/>
              <a:buNone/>
            </a:pPr>
            <a:endParaRPr lang="en-IE" altLang="en-US" b="1" i="1" dirty="0">
              <a:latin typeface="Times New Roman" pitchFamily="18" charset="0"/>
            </a:endParaRPr>
          </a:p>
          <a:p>
            <a:pPr>
              <a:buFontTx/>
              <a:buNone/>
            </a:pPr>
            <a:endParaRPr lang="en-IE" altLang="en-US" b="1" i="1" dirty="0" smtClean="0">
              <a:latin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IE" altLang="en-US" sz="3200" b="1" i="1" dirty="0" smtClean="0">
                <a:latin typeface="Times New Roman" pitchFamily="18" charset="0"/>
              </a:rPr>
              <a:t>Literacy includes the capacity to </a:t>
            </a:r>
            <a:r>
              <a:rPr lang="en-IE" altLang="en-US" sz="3200" b="1" i="1" u="sng" dirty="0" smtClean="0">
                <a:latin typeface="Times New Roman" pitchFamily="18" charset="0"/>
              </a:rPr>
              <a:t>read</a:t>
            </a:r>
            <a:r>
              <a:rPr lang="en-IE" altLang="en-US" sz="3200" b="1" i="1" dirty="0" smtClean="0">
                <a:latin typeface="Times New Roman" pitchFamily="18" charset="0"/>
              </a:rPr>
              <a:t>, </a:t>
            </a:r>
            <a:r>
              <a:rPr lang="en-IE" altLang="en-US" sz="3200" b="1" i="1" u="sng" dirty="0" smtClean="0">
                <a:latin typeface="Times New Roman" pitchFamily="18" charset="0"/>
              </a:rPr>
              <a:t>understand</a:t>
            </a:r>
            <a:r>
              <a:rPr lang="en-IE" altLang="en-US" sz="3200" b="1" i="1" dirty="0" smtClean="0">
                <a:latin typeface="Times New Roman" pitchFamily="18" charset="0"/>
              </a:rPr>
              <a:t> and critically </a:t>
            </a:r>
            <a:r>
              <a:rPr lang="en-IE" altLang="en-US" sz="3200" b="1" i="1" u="sng" dirty="0" smtClean="0">
                <a:latin typeface="Times New Roman" pitchFamily="18" charset="0"/>
              </a:rPr>
              <a:t>appreciate </a:t>
            </a:r>
            <a:r>
              <a:rPr lang="en-IE" altLang="en-US" sz="3200" b="1" i="1" dirty="0" smtClean="0">
                <a:latin typeface="Times New Roman" pitchFamily="18" charset="0"/>
              </a:rPr>
              <a:t>various forms of communication including spoken language, printed text, broadcast media, and digital media.</a:t>
            </a:r>
            <a:endParaRPr lang="en-GB" altLang="en-US" sz="3200" b="1" i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877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348880"/>
            <a:ext cx="7992888" cy="3450696"/>
          </a:xfrm>
        </p:spPr>
        <p:txBody>
          <a:bodyPr>
            <a:normAutofit fontScale="92500" lnSpcReduction="10000"/>
          </a:bodyPr>
          <a:lstStyle/>
          <a:p>
            <a:pPr marL="900113" marR="0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E" sz="3600" b="1" i="1" dirty="0">
                <a:latin typeface="Calibri"/>
                <a:ea typeface="Calibri"/>
                <a:cs typeface="Times New Roman"/>
              </a:rPr>
              <a:t>WHAT are Literacy and Numeracy </a:t>
            </a:r>
            <a:r>
              <a:rPr lang="en-IE" sz="3600" b="1" i="1" u="sng" dirty="0" smtClean="0">
                <a:latin typeface="Calibri"/>
                <a:ea typeface="Calibri"/>
                <a:cs typeface="Times New Roman"/>
              </a:rPr>
              <a:t>Targets</a:t>
            </a:r>
            <a:r>
              <a:rPr lang="en-IE" sz="3600" b="1" i="1" dirty="0" smtClean="0">
                <a:latin typeface="Calibri"/>
                <a:ea typeface="Calibri"/>
                <a:cs typeface="Times New Roman"/>
              </a:rPr>
              <a:t>?</a:t>
            </a:r>
            <a:endParaRPr lang="en-IE" sz="3600" b="1" i="1" dirty="0">
              <a:latin typeface="Calibri"/>
              <a:ea typeface="Calibri"/>
              <a:cs typeface="Times New Roman"/>
            </a:endParaRPr>
          </a:p>
          <a:p>
            <a:pPr marL="900113" marR="0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E" sz="3600" b="1" i="1" dirty="0">
                <a:latin typeface="Calibri"/>
                <a:ea typeface="Calibri"/>
                <a:cs typeface="Times New Roman"/>
              </a:rPr>
              <a:t>WHAT </a:t>
            </a:r>
            <a:r>
              <a:rPr lang="en-IE" sz="3600" b="1" i="1" u="sng" dirty="0">
                <a:latin typeface="Calibri"/>
                <a:ea typeface="Calibri"/>
                <a:cs typeface="Times New Roman"/>
              </a:rPr>
              <a:t>Actions</a:t>
            </a:r>
            <a:r>
              <a:rPr lang="en-IE" sz="3600" b="1" i="1" dirty="0">
                <a:latin typeface="Calibri"/>
                <a:ea typeface="Calibri"/>
                <a:cs typeface="Times New Roman"/>
              </a:rPr>
              <a:t> are you doing to reach Targets</a:t>
            </a:r>
          </a:p>
          <a:p>
            <a:pPr marL="360363" marR="0" indent="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E" sz="3600" b="1" i="1" dirty="0">
                <a:latin typeface="Calibri"/>
                <a:ea typeface="Calibri"/>
                <a:cs typeface="Times New Roman"/>
              </a:rPr>
              <a:t>WHAT is impact on </a:t>
            </a:r>
            <a:r>
              <a:rPr lang="en-IE" sz="3600" b="1" i="1" u="sng" dirty="0" smtClean="0">
                <a:latin typeface="Calibri"/>
                <a:ea typeface="Calibri"/>
                <a:cs typeface="Times New Roman"/>
              </a:rPr>
              <a:t>students</a:t>
            </a:r>
            <a:r>
              <a:rPr lang="en-IE" sz="3600" b="1" i="1" dirty="0">
                <a:latin typeface="Calibri"/>
                <a:ea typeface="Calibri"/>
                <a:cs typeface="Times New Roman"/>
              </a:rPr>
              <a:t>?</a:t>
            </a:r>
            <a:endParaRPr lang="en-IE" sz="3600" b="1" i="1" dirty="0" smtClean="0">
              <a:latin typeface="Calibri"/>
              <a:ea typeface="Calibri"/>
              <a:cs typeface="Times New Roman"/>
            </a:endParaRPr>
          </a:p>
          <a:p>
            <a:pPr marL="360363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3600" b="1" i="1" dirty="0">
                <a:latin typeface="Calibri"/>
                <a:ea typeface="Calibri"/>
                <a:cs typeface="Times New Roman"/>
              </a:rPr>
              <a:t>	</a:t>
            </a:r>
            <a:r>
              <a:rPr lang="en-IE" sz="3600" b="1" i="1" dirty="0" smtClean="0">
                <a:latin typeface="Calibri"/>
                <a:ea typeface="Calibri"/>
                <a:cs typeface="Times New Roman"/>
              </a:rPr>
              <a:t>ie </a:t>
            </a:r>
            <a:r>
              <a:rPr lang="en-IE" sz="3600" b="1" i="1" dirty="0">
                <a:latin typeface="Calibri"/>
                <a:ea typeface="Calibri"/>
                <a:cs typeface="Times New Roman"/>
              </a:rPr>
              <a:t>are they benefiting?</a:t>
            </a:r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8"/>
            <a:ext cx="8229600" cy="1434488"/>
          </a:xfrm>
        </p:spPr>
        <p:txBody>
          <a:bodyPr>
            <a:normAutofit fontScale="90000"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E" b="1" i="1" dirty="0">
                <a:latin typeface="Calibri"/>
                <a:ea typeface="Calibri"/>
                <a:cs typeface="Times New Roman"/>
              </a:rPr>
              <a:t>Inspection ask 3 Questions of both </a:t>
            </a:r>
            <a:r>
              <a:rPr lang="en-IE" b="1" i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teachers</a:t>
            </a:r>
            <a:r>
              <a:rPr lang="en-IE" b="1" i="1" dirty="0">
                <a:latin typeface="Calibri"/>
                <a:ea typeface="Calibri"/>
                <a:cs typeface="Times New Roman"/>
              </a:rPr>
              <a:t> and </a:t>
            </a:r>
            <a:r>
              <a:rPr lang="en-IE" b="1" i="1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students</a:t>
            </a:r>
            <a:r>
              <a:rPr lang="en-IE" b="1" i="1" dirty="0">
                <a:latin typeface="Calibri"/>
                <a:ea typeface="Calibri"/>
                <a:cs typeface="Times New Roman"/>
              </a:rPr>
              <a:t>:</a:t>
            </a:r>
            <a:r>
              <a:rPr lang="en-IE" dirty="0">
                <a:latin typeface="Calibri"/>
                <a:ea typeface="Calibri"/>
                <a:cs typeface="Times New Roman"/>
              </a:rPr>
              <a:t/>
            </a:r>
            <a:br>
              <a:rPr lang="en-IE" dirty="0">
                <a:latin typeface="Calibri"/>
                <a:ea typeface="Calibri"/>
                <a:cs typeface="Times New Roman"/>
              </a:rPr>
            </a:b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04639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772816"/>
            <a:ext cx="7408333" cy="3450696"/>
          </a:xfrm>
        </p:spPr>
        <p:txBody>
          <a:bodyPr/>
          <a:lstStyle/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b="1" i="1" dirty="0" smtClean="0"/>
              <a:t>First Year Literacy Survey 2013</a:t>
            </a:r>
            <a:br>
              <a:rPr lang="en-IE" sz="3600" b="1" i="1" dirty="0" smtClean="0"/>
            </a:br>
            <a:r>
              <a:rPr lang="en-IE" sz="3600" b="1" i="1" dirty="0" smtClean="0"/>
              <a:t>Results (1) </a:t>
            </a:r>
            <a:endParaRPr lang="en-IE" sz="3600" b="1" i="1" dirty="0"/>
          </a:p>
        </p:txBody>
      </p:sp>
      <p:pic>
        <p:nvPicPr>
          <p:cNvPr id="1026" name="Picture 2" descr="C:\Users\John\Desktop\Q.4 Oracy Survey First Years 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7776864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544522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i="1" dirty="0" smtClean="0"/>
              <a:t>18% of surveyed students or 8 out of 45 expressed confidence in unprompted contributions to class discussions.</a:t>
            </a:r>
            <a:endParaRPr lang="en-IE" b="1" i="1" dirty="0"/>
          </a:p>
        </p:txBody>
      </p:sp>
    </p:spTree>
    <p:extLst>
      <p:ext uri="{BB962C8B-B14F-4D97-AF65-F5344CB8AC3E}">
        <p14:creationId xmlns:p14="http://schemas.microsoft.com/office/powerpoint/2010/main" val="3969137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772816"/>
            <a:ext cx="7408333" cy="3450696"/>
          </a:xfrm>
        </p:spPr>
        <p:txBody>
          <a:bodyPr/>
          <a:lstStyle/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b="1" i="1" dirty="0" smtClean="0"/>
              <a:t>First Year Literacy Survey 2013</a:t>
            </a:r>
            <a:br>
              <a:rPr lang="en-IE" sz="3600" b="1" i="1" dirty="0" smtClean="0"/>
            </a:br>
            <a:r>
              <a:rPr lang="en-IE" sz="3600" b="1" i="1" dirty="0" smtClean="0"/>
              <a:t>Results (2)</a:t>
            </a:r>
            <a:endParaRPr lang="en-IE" sz="3600" b="1" i="1" dirty="0"/>
          </a:p>
        </p:txBody>
      </p:sp>
      <p:pic>
        <p:nvPicPr>
          <p:cNvPr id="2050" name="Picture 2" descr="C:\Users\John\Desktop\Q.5 Oracy Survey First Yea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8064896" cy="35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3568" y="544522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i="1" dirty="0" smtClean="0"/>
              <a:t>29% of surveyed students or 13 out of 45 were confident to speak on their own in all or most of their classes. </a:t>
            </a:r>
            <a:endParaRPr lang="en-IE" b="1" i="1" dirty="0"/>
          </a:p>
        </p:txBody>
      </p:sp>
    </p:spTree>
    <p:extLst>
      <p:ext uri="{BB962C8B-B14F-4D97-AF65-F5344CB8AC3E}">
        <p14:creationId xmlns:p14="http://schemas.microsoft.com/office/powerpoint/2010/main" val="1050222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7"/>
            <a:ext cx="8280920" cy="4170776"/>
          </a:xfrm>
        </p:spPr>
        <p:txBody>
          <a:bodyPr>
            <a:normAutofit/>
          </a:bodyPr>
          <a:lstStyle/>
          <a:p>
            <a:pPr marL="360363" marR="0" lvl="0" indent="-36036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IE" b="1" i="1" u="sng" dirty="0">
                <a:latin typeface="Calibri"/>
                <a:ea typeface="Calibri"/>
                <a:cs typeface="Times New Roman"/>
              </a:rPr>
              <a:t>TARGET:</a:t>
            </a:r>
            <a:r>
              <a:rPr lang="en-IE" i="1" dirty="0">
                <a:latin typeface="Calibri"/>
                <a:ea typeface="Calibri"/>
                <a:cs typeface="Times New Roman"/>
              </a:rPr>
              <a:t>	IMPROVE ORACY TO EXTENT THAT 40% OF </a:t>
            </a:r>
            <a:endParaRPr lang="en-IE" i="1" dirty="0" smtClean="0">
              <a:latin typeface="Calibri"/>
              <a:ea typeface="Calibri"/>
              <a:cs typeface="Times New Roman"/>
            </a:endParaRPr>
          </a:p>
          <a:p>
            <a:pPr marL="1787525" marR="0" lvl="0" indent="-178752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i="1" dirty="0">
                <a:latin typeface="Calibri"/>
                <a:ea typeface="Calibri"/>
                <a:cs typeface="Times New Roman"/>
              </a:rPr>
              <a:t>	</a:t>
            </a:r>
            <a:r>
              <a:rPr lang="en-IE" i="1" dirty="0" smtClean="0">
                <a:latin typeface="Calibri"/>
                <a:ea typeface="Calibri"/>
                <a:cs typeface="Times New Roman"/>
              </a:rPr>
              <a:t>STUDENTS ARE CONFIDENT IN SPEAKING IN CLASS.</a:t>
            </a:r>
          </a:p>
          <a:p>
            <a:pPr marL="1787525" marR="0" lvl="0" indent="-13446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i="1" dirty="0" smtClean="0">
                <a:latin typeface="Calibri"/>
                <a:ea typeface="Calibri"/>
                <a:cs typeface="Times New Roman"/>
              </a:rPr>
              <a:t>	(</a:t>
            </a:r>
            <a:r>
              <a:rPr lang="en-IE" i="1" dirty="0">
                <a:latin typeface="Calibri"/>
                <a:ea typeface="Calibri"/>
                <a:cs typeface="Times New Roman"/>
              </a:rPr>
              <a:t>UP FROM </a:t>
            </a:r>
            <a:r>
              <a:rPr lang="en-IE" i="1" dirty="0" smtClean="0">
                <a:latin typeface="Calibri"/>
                <a:ea typeface="Calibri"/>
                <a:cs typeface="Times New Roman"/>
              </a:rPr>
              <a:t>29%).</a:t>
            </a:r>
            <a:endParaRPr lang="en-IE" i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IE" b="1" i="1" u="sng" dirty="0" smtClean="0">
                <a:latin typeface="Calibri"/>
                <a:ea typeface="Calibri"/>
                <a:cs typeface="Times New Roman"/>
              </a:rPr>
              <a:t>ACTION</a:t>
            </a:r>
            <a:r>
              <a:rPr lang="en-IE" dirty="0">
                <a:latin typeface="Calibri"/>
                <a:ea typeface="Calibri"/>
                <a:cs typeface="Times New Roman"/>
              </a:rPr>
              <a:t>:	STUDENTS TAKE PART IN GROUP PRESENTATIONS </a:t>
            </a:r>
            <a:endParaRPr lang="en-IE" dirty="0" smtClean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IE" dirty="0">
                <a:latin typeface="Calibri"/>
                <a:ea typeface="Calibri"/>
                <a:cs typeface="Times New Roman"/>
              </a:rPr>
              <a:t>	</a:t>
            </a:r>
            <a:r>
              <a:rPr lang="en-IE" dirty="0" smtClean="0">
                <a:latin typeface="Calibri"/>
                <a:ea typeface="Calibri"/>
                <a:cs typeface="Times New Roman"/>
              </a:rPr>
              <a:t>	PAIRED ...INDIVIDUAL.</a:t>
            </a:r>
            <a:endParaRPr lang="en-IE" dirty="0">
              <a:latin typeface="Calibri"/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 smtClean="0">
                <a:latin typeface="Calibri"/>
                <a:ea typeface="Calibri"/>
                <a:cs typeface="Times New Roman"/>
              </a:rPr>
              <a:t>		EACH </a:t>
            </a:r>
            <a:r>
              <a:rPr lang="en-IE" dirty="0">
                <a:latin typeface="Calibri"/>
                <a:ea typeface="Calibri"/>
                <a:cs typeface="Times New Roman"/>
              </a:rPr>
              <a:t>STUDENTS ASKS OR ANSWERS A </a:t>
            </a:r>
            <a:r>
              <a:rPr lang="en-IE" dirty="0" smtClean="0">
                <a:latin typeface="Calibri"/>
                <a:ea typeface="Calibri"/>
                <a:cs typeface="Times New Roman"/>
              </a:rPr>
              <a:t>MINIMUM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>
                <a:latin typeface="Calibri"/>
                <a:ea typeface="Calibri"/>
                <a:cs typeface="Times New Roman"/>
              </a:rPr>
              <a:t>	</a:t>
            </a:r>
            <a:r>
              <a:rPr lang="en-IE" dirty="0" smtClean="0">
                <a:latin typeface="Calibri"/>
                <a:ea typeface="Calibri"/>
                <a:cs typeface="Times New Roman"/>
              </a:rPr>
              <a:t>	OF </a:t>
            </a:r>
            <a:r>
              <a:rPr lang="en-IE" dirty="0">
                <a:latin typeface="Calibri"/>
                <a:ea typeface="Calibri"/>
                <a:cs typeface="Times New Roman"/>
              </a:rPr>
              <a:t>2 QUESTIONS </a:t>
            </a:r>
            <a:r>
              <a:rPr lang="en-IE" dirty="0" smtClean="0">
                <a:latin typeface="Calibri"/>
                <a:ea typeface="Calibri"/>
                <a:cs typeface="Times New Roman"/>
              </a:rPr>
              <a:t>WEEKLY.</a:t>
            </a:r>
            <a:endParaRPr lang="en-IE" dirty="0">
              <a:latin typeface="Calibri"/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 smtClean="0">
                <a:latin typeface="Calibri"/>
                <a:ea typeface="Calibri"/>
                <a:cs typeface="Times New Roman"/>
              </a:rPr>
              <a:t>		RE-INFORCE </a:t>
            </a:r>
            <a:r>
              <a:rPr lang="en-IE" dirty="0">
                <a:latin typeface="Calibri"/>
                <a:ea typeface="Calibri"/>
                <a:cs typeface="Times New Roman"/>
              </a:rPr>
              <a:t>COMPREHENSION OF SUBJECTS’ </a:t>
            </a:r>
            <a:endParaRPr lang="en-IE" dirty="0" smtClean="0">
              <a:latin typeface="Calibri"/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>
                <a:latin typeface="Calibri"/>
                <a:ea typeface="Calibri"/>
                <a:cs typeface="Times New Roman"/>
              </a:rPr>
              <a:t>	</a:t>
            </a:r>
            <a:r>
              <a:rPr lang="en-IE" dirty="0" smtClean="0">
                <a:latin typeface="Calibri"/>
                <a:ea typeface="Calibri"/>
                <a:cs typeface="Times New Roman"/>
              </a:rPr>
              <a:t>	KEY WORDS.</a:t>
            </a:r>
            <a:endParaRPr lang="en-IE" dirty="0">
              <a:latin typeface="Calibri"/>
              <a:ea typeface="Calibri"/>
              <a:cs typeface="Times New Roman"/>
            </a:endParaRPr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252728"/>
          </a:xfrm>
        </p:spPr>
        <p:txBody>
          <a:bodyPr>
            <a:noAutofit/>
          </a:bodyPr>
          <a:lstStyle/>
          <a:p>
            <a:pPr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E" sz="2800" b="1" i="1" dirty="0" smtClean="0">
                <a:latin typeface="Calibri"/>
                <a:ea typeface="Calibri"/>
                <a:cs typeface="Times New Roman"/>
              </a:rPr>
              <a:t>Revised Literacy </a:t>
            </a:r>
            <a:r>
              <a:rPr lang="en-IE" sz="2800" b="1" i="1" u="sng" dirty="0" smtClean="0">
                <a:latin typeface="Calibri"/>
                <a:ea typeface="Calibri"/>
                <a:cs typeface="Times New Roman"/>
              </a:rPr>
              <a:t>Targets (2013 – 2016) </a:t>
            </a:r>
            <a:r>
              <a:rPr lang="en-IE" sz="2800" b="1" i="1" dirty="0" smtClean="0">
                <a:latin typeface="Calibri"/>
                <a:ea typeface="Calibri"/>
                <a:cs typeface="Times New Roman"/>
              </a:rPr>
              <a:t> and Recommended </a:t>
            </a:r>
            <a:r>
              <a:rPr lang="en-IE" sz="2800" b="1" i="1" u="sng" dirty="0" smtClean="0">
                <a:latin typeface="Calibri"/>
                <a:ea typeface="Calibri"/>
                <a:cs typeface="Times New Roman"/>
              </a:rPr>
              <a:t>Actions </a:t>
            </a:r>
            <a:r>
              <a:rPr lang="en-IE" sz="2800" b="1" i="1" dirty="0" smtClean="0">
                <a:latin typeface="Calibri"/>
                <a:ea typeface="Calibri"/>
                <a:cs typeface="Times New Roman"/>
              </a:rPr>
              <a:t>to achieve </a:t>
            </a:r>
            <a:r>
              <a:rPr lang="en-IE" sz="2800" b="1" i="1" u="sng" dirty="0" smtClean="0">
                <a:latin typeface="Calibri"/>
                <a:ea typeface="Calibri"/>
                <a:cs typeface="Times New Roman"/>
              </a:rPr>
              <a:t>Targets</a:t>
            </a:r>
            <a:r>
              <a:rPr lang="en-IE" sz="2800" b="1" i="1" dirty="0" smtClean="0">
                <a:latin typeface="Calibri"/>
                <a:ea typeface="Calibri"/>
                <a:cs typeface="Times New Roman"/>
              </a:rPr>
              <a:t>:</a:t>
            </a:r>
            <a:r>
              <a:rPr lang="en-IE" sz="2800" dirty="0" smtClean="0">
                <a:latin typeface="Calibri"/>
                <a:ea typeface="Calibri"/>
                <a:cs typeface="Times New Roman"/>
              </a:rPr>
              <a:t/>
            </a:r>
            <a:br>
              <a:rPr lang="en-IE" sz="2800" dirty="0" smtClean="0">
                <a:latin typeface="Calibri"/>
                <a:ea typeface="Calibri"/>
                <a:cs typeface="Times New Roman"/>
              </a:rPr>
            </a:b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3098767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b="1" dirty="0">
                <a:latin typeface="Calibri"/>
                <a:ea typeface="Calibri"/>
                <a:cs typeface="Times New Roman"/>
              </a:rPr>
              <a:t>TARGET:	IMPROVE STUDENT GRAMMAR AND </a:t>
            </a:r>
            <a:endParaRPr lang="en-IE" b="1" dirty="0" smtClean="0">
              <a:latin typeface="Calibri"/>
              <a:ea typeface="Calibri"/>
              <a:cs typeface="Times New Roman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b="1" dirty="0">
                <a:latin typeface="Calibri"/>
                <a:ea typeface="Calibri"/>
                <a:cs typeface="Times New Roman"/>
              </a:rPr>
              <a:t>	</a:t>
            </a:r>
            <a:r>
              <a:rPr lang="en-IE" b="1" dirty="0" smtClean="0">
                <a:latin typeface="Calibri"/>
                <a:ea typeface="Calibri"/>
                <a:cs typeface="Times New Roman"/>
              </a:rPr>
              <a:t>	SPELLING.</a:t>
            </a:r>
            <a:endParaRPr lang="en-IE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E" b="1" dirty="0">
                <a:latin typeface="Calibri"/>
                <a:ea typeface="Calibri"/>
                <a:cs typeface="Times New Roman"/>
              </a:rPr>
              <a:t>ACTION:	TEACHERS CORRECT FIRST 10 LINES OF </a:t>
            </a:r>
            <a:endParaRPr lang="en-IE" b="1" dirty="0" smtClean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IE" b="1" dirty="0" smtClean="0">
                <a:latin typeface="Calibri"/>
                <a:ea typeface="Calibri"/>
                <a:cs typeface="Times New Roman"/>
              </a:rPr>
              <a:t>		WRITTEN </a:t>
            </a:r>
            <a:r>
              <a:rPr lang="en-IE" b="1" dirty="0">
                <a:latin typeface="Calibri"/>
                <a:ea typeface="Calibri"/>
                <a:cs typeface="Times New Roman"/>
              </a:rPr>
              <a:t>WORK </a:t>
            </a:r>
            <a:r>
              <a:rPr lang="en-IE" b="1" dirty="0" smtClean="0">
                <a:latin typeface="Calibri"/>
                <a:ea typeface="Calibri"/>
                <a:cs typeface="Times New Roman"/>
              </a:rPr>
              <a:t>INTENSELY.</a:t>
            </a:r>
            <a:endParaRPr lang="en-IE" b="1" dirty="0">
              <a:latin typeface="Calibri"/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 smtClean="0">
                <a:latin typeface="Calibri"/>
                <a:ea typeface="Calibri"/>
                <a:cs typeface="Times New Roman"/>
              </a:rPr>
              <a:t>		</a:t>
            </a:r>
            <a:r>
              <a:rPr lang="en-IE" b="1" dirty="0">
                <a:latin typeface="Calibri"/>
                <a:ea typeface="Calibri"/>
                <a:cs typeface="Times New Roman"/>
              </a:rPr>
              <a:t>TEACHERS USE </a:t>
            </a:r>
            <a:r>
              <a:rPr lang="en-IE" b="1" i="1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GREEN PEN </a:t>
            </a:r>
            <a:r>
              <a:rPr lang="en-IE" b="1" dirty="0">
                <a:latin typeface="Calibri"/>
                <a:ea typeface="Calibri"/>
                <a:cs typeface="Times New Roman"/>
              </a:rPr>
              <a:t>FOR 			CORRECTIONS.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IE" sz="2800" b="1" i="1" dirty="0">
                <a:latin typeface="Calibri"/>
                <a:ea typeface="Calibri"/>
                <a:cs typeface="Times New Roman"/>
              </a:rPr>
              <a:t>Revised Literacy </a:t>
            </a:r>
            <a:r>
              <a:rPr lang="en-IE" sz="2800" b="1" i="1" u="sng" dirty="0">
                <a:latin typeface="Calibri"/>
                <a:ea typeface="Calibri"/>
                <a:cs typeface="Times New Roman"/>
              </a:rPr>
              <a:t>Targets (2013 – 2016) </a:t>
            </a:r>
            <a:r>
              <a:rPr lang="en-IE" sz="2800" b="1" i="1" dirty="0">
                <a:latin typeface="Calibri"/>
                <a:ea typeface="Calibri"/>
                <a:cs typeface="Times New Roman"/>
              </a:rPr>
              <a:t> and </a:t>
            </a:r>
            <a:r>
              <a:rPr lang="en-IE" sz="2800" b="1" i="1" dirty="0" smtClean="0">
                <a:latin typeface="Calibri"/>
                <a:ea typeface="Calibri"/>
                <a:cs typeface="Times New Roman"/>
              </a:rPr>
              <a:t/>
            </a:r>
            <a:br>
              <a:rPr lang="en-IE" sz="2800" b="1" i="1" dirty="0" smtClean="0">
                <a:latin typeface="Calibri"/>
                <a:ea typeface="Calibri"/>
                <a:cs typeface="Times New Roman"/>
              </a:rPr>
            </a:br>
            <a:r>
              <a:rPr lang="en-IE" sz="2800" b="1" i="1" dirty="0" smtClean="0">
                <a:latin typeface="Calibri"/>
                <a:ea typeface="Calibri"/>
                <a:cs typeface="Times New Roman"/>
              </a:rPr>
              <a:t>Recommended </a:t>
            </a:r>
            <a:r>
              <a:rPr lang="en-IE" sz="2800" b="1" i="1" u="sng" dirty="0">
                <a:latin typeface="Calibri"/>
                <a:ea typeface="Calibri"/>
                <a:cs typeface="Times New Roman"/>
              </a:rPr>
              <a:t>Actions </a:t>
            </a:r>
            <a:r>
              <a:rPr lang="en-IE" sz="2800" b="1" i="1" dirty="0">
                <a:latin typeface="Calibri"/>
                <a:ea typeface="Calibri"/>
                <a:cs typeface="Times New Roman"/>
              </a:rPr>
              <a:t>to achieve </a:t>
            </a:r>
            <a:r>
              <a:rPr lang="en-IE" sz="2800" b="1" i="1" u="sng" dirty="0">
                <a:latin typeface="Calibri"/>
                <a:ea typeface="Calibri"/>
                <a:cs typeface="Times New Roman"/>
              </a:rPr>
              <a:t>Targets</a:t>
            </a:r>
            <a:r>
              <a:rPr lang="en-IE" sz="2800" b="1" i="1" dirty="0">
                <a:latin typeface="Calibri"/>
                <a:ea typeface="Calibri"/>
                <a:cs typeface="Times New Roman"/>
              </a:rPr>
              <a:t>:</a:t>
            </a:r>
            <a:r>
              <a:rPr lang="en-IE" sz="2800" dirty="0">
                <a:latin typeface="Calibri"/>
                <a:ea typeface="Calibri"/>
                <a:cs typeface="Times New Roman"/>
              </a:rPr>
              <a:t/>
            </a:r>
            <a:br>
              <a:rPr lang="en-IE" sz="2800" dirty="0">
                <a:latin typeface="Calibri"/>
                <a:ea typeface="Calibri"/>
                <a:cs typeface="Times New Roman"/>
              </a:rPr>
            </a:b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10911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500" b="1" i="1" dirty="0">
                <a:latin typeface="Calibri"/>
                <a:ea typeface="Calibri"/>
                <a:cs typeface="Times New Roman"/>
              </a:rPr>
              <a:t>Revised Literacy </a:t>
            </a:r>
            <a:r>
              <a:rPr lang="en-IE" sz="2500" b="1" i="1" u="sng" dirty="0">
                <a:latin typeface="Calibri"/>
                <a:ea typeface="Calibri"/>
                <a:cs typeface="Times New Roman"/>
              </a:rPr>
              <a:t>Targets (2013 – 2016) </a:t>
            </a:r>
            <a:r>
              <a:rPr lang="en-IE" sz="2500" b="1" i="1" dirty="0">
                <a:latin typeface="Calibri"/>
                <a:ea typeface="Calibri"/>
                <a:cs typeface="Times New Roman"/>
              </a:rPr>
              <a:t> and </a:t>
            </a:r>
            <a:r>
              <a:rPr lang="en-IE" sz="2500" b="1" i="1" dirty="0" smtClean="0">
                <a:latin typeface="Calibri"/>
                <a:ea typeface="Calibri"/>
                <a:cs typeface="Times New Roman"/>
              </a:rPr>
              <a:t/>
            </a:r>
            <a:br>
              <a:rPr lang="en-IE" sz="2500" b="1" i="1" dirty="0" smtClean="0">
                <a:latin typeface="Calibri"/>
                <a:ea typeface="Calibri"/>
                <a:cs typeface="Times New Roman"/>
              </a:rPr>
            </a:br>
            <a:r>
              <a:rPr lang="en-IE" sz="2500" b="1" i="1" dirty="0" smtClean="0">
                <a:latin typeface="Calibri"/>
                <a:ea typeface="Calibri"/>
                <a:cs typeface="Times New Roman"/>
              </a:rPr>
              <a:t>Recommended </a:t>
            </a:r>
            <a:r>
              <a:rPr lang="en-IE" sz="2500" b="1" i="1" u="sng" dirty="0">
                <a:latin typeface="Calibri"/>
                <a:ea typeface="Calibri"/>
                <a:cs typeface="Times New Roman"/>
              </a:rPr>
              <a:t>Actions </a:t>
            </a:r>
            <a:r>
              <a:rPr lang="en-IE" sz="2500" b="1" i="1" dirty="0">
                <a:latin typeface="Calibri"/>
                <a:ea typeface="Calibri"/>
                <a:cs typeface="Times New Roman"/>
              </a:rPr>
              <a:t>to achieve </a:t>
            </a:r>
            <a:r>
              <a:rPr lang="en-IE" sz="2500" b="1" i="1" u="sng" dirty="0">
                <a:latin typeface="Calibri"/>
                <a:ea typeface="Calibri"/>
                <a:cs typeface="Times New Roman"/>
              </a:rPr>
              <a:t>Targets</a:t>
            </a:r>
            <a:r>
              <a:rPr lang="en-IE" sz="2500" b="1" i="1" dirty="0">
                <a:latin typeface="Calibri"/>
                <a:ea typeface="Calibri"/>
                <a:cs typeface="Times New Roman"/>
              </a:rPr>
              <a:t>:</a:t>
            </a:r>
            <a:endParaRPr lang="en-IE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872068" y="2492897"/>
            <a:ext cx="7408333" cy="3633267"/>
          </a:xfrm>
        </p:spPr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IE" b="1" i="1" u="sng" dirty="0">
                <a:latin typeface="Calibri"/>
                <a:ea typeface="Calibri"/>
                <a:cs typeface="Times New Roman"/>
              </a:rPr>
              <a:t>TARGET</a:t>
            </a:r>
            <a:r>
              <a:rPr lang="en-IE" b="1" dirty="0">
                <a:latin typeface="Calibri"/>
                <a:ea typeface="Calibri"/>
                <a:cs typeface="Times New Roman"/>
              </a:rPr>
              <a:t>:	IMPROVE STUDENT DIGITAL </a:t>
            </a:r>
            <a:r>
              <a:rPr lang="en-IE" b="1" dirty="0" smtClean="0">
                <a:latin typeface="Calibri"/>
                <a:ea typeface="Calibri"/>
                <a:cs typeface="Times New Roman"/>
              </a:rPr>
              <a:t>LITERACY TO 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b="1" dirty="0">
                <a:latin typeface="Calibri"/>
                <a:ea typeface="Calibri"/>
                <a:cs typeface="Times New Roman"/>
              </a:rPr>
              <a:t>	</a:t>
            </a:r>
            <a:r>
              <a:rPr lang="en-IE" b="1" dirty="0" smtClean="0">
                <a:latin typeface="Calibri"/>
                <a:ea typeface="Calibri"/>
                <a:cs typeface="Times New Roman"/>
              </a:rPr>
              <a:t>	EXTENT THAT TYPING W.P.M. 30 WITH 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i="1" dirty="0">
                <a:latin typeface="Calibri"/>
                <a:ea typeface="Calibri"/>
                <a:cs typeface="Times New Roman"/>
              </a:rPr>
              <a:t>	</a:t>
            </a:r>
            <a:r>
              <a:rPr lang="en-IE" i="1" dirty="0" smtClean="0">
                <a:latin typeface="Calibri"/>
                <a:ea typeface="Calibri"/>
                <a:cs typeface="Times New Roman"/>
              </a:rPr>
              <a:t>	</a:t>
            </a:r>
            <a:r>
              <a:rPr lang="en-IE" b="1" i="1" dirty="0">
                <a:latin typeface="Calibri"/>
                <a:ea typeface="Calibri"/>
                <a:cs typeface="Times New Roman"/>
              </a:rPr>
              <a:t>90% ACCURACY.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IE" b="1" i="1" u="sng" dirty="0">
                <a:latin typeface="Calibri"/>
                <a:ea typeface="Calibri"/>
                <a:cs typeface="Times New Roman"/>
              </a:rPr>
              <a:t>ACTION</a:t>
            </a:r>
            <a:r>
              <a:rPr lang="en-IE" b="1" dirty="0">
                <a:latin typeface="Calibri"/>
                <a:ea typeface="Calibri"/>
                <a:cs typeface="Times New Roman"/>
              </a:rPr>
              <a:t>:	INTRODUCE  ULTIMATE TYPING </a:t>
            </a:r>
            <a:r>
              <a:rPr lang="en-IE" b="1" dirty="0" smtClean="0">
                <a:latin typeface="Calibri"/>
                <a:ea typeface="Calibri"/>
                <a:cs typeface="Times New Roman"/>
              </a:rPr>
              <a:t>			SOFTWARE TO </a:t>
            </a:r>
            <a:r>
              <a:rPr lang="en-IE" b="1" dirty="0">
                <a:latin typeface="Calibri"/>
                <a:ea typeface="Calibri"/>
                <a:cs typeface="Times New Roman"/>
              </a:rPr>
              <a:t>JUNIOR CERT. AND </a:t>
            </a:r>
            <a:endParaRPr lang="en-IE" b="1" dirty="0" smtClean="0">
              <a:latin typeface="Calibri"/>
              <a:ea typeface="Calibri"/>
              <a:cs typeface="Times New Roman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b="1" dirty="0">
                <a:latin typeface="Calibri"/>
                <a:ea typeface="Calibri"/>
                <a:cs typeface="Times New Roman"/>
              </a:rPr>
              <a:t>	</a:t>
            </a:r>
            <a:r>
              <a:rPr lang="en-IE" b="1" dirty="0" smtClean="0">
                <a:latin typeface="Calibri"/>
                <a:ea typeface="Calibri"/>
                <a:cs typeface="Times New Roman"/>
              </a:rPr>
              <a:t>	TY </a:t>
            </a:r>
            <a:r>
              <a:rPr lang="en-IE" b="1" dirty="0">
                <a:latin typeface="Calibri"/>
                <a:ea typeface="Calibri"/>
                <a:cs typeface="Times New Roman"/>
              </a:rPr>
              <a:t>PUPILS.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25446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180</TotalTime>
  <Words>622</Words>
  <Application>Microsoft Macintosh PowerPoint</Application>
  <PresentationFormat>On-screen Show (4:3)</PresentationFormat>
  <Paragraphs>111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What is School Self Evaluation?</vt:lpstr>
      <vt:lpstr>3 Main SSE Strands </vt:lpstr>
      <vt:lpstr>LITERACY STRATEGY  2013 - 2016</vt:lpstr>
      <vt:lpstr>Inspection ask 3 Questions of both teachers and students: </vt:lpstr>
      <vt:lpstr>First Year Literacy Survey 2013 Results (1) </vt:lpstr>
      <vt:lpstr>First Year Literacy Survey 2013 Results (2)</vt:lpstr>
      <vt:lpstr>Revised Literacy Targets (2013 – 2016)  and Recommended Actions to achieve Targets: </vt:lpstr>
      <vt:lpstr>Revised Literacy Targets (2013 – 2016)  and  Recommended Actions to achieve Targets: </vt:lpstr>
      <vt:lpstr>Revised Literacy Targets (2013 – 2016)  and  Recommended Actions to achieve Targets:</vt:lpstr>
      <vt:lpstr>Possible Strategies to implement  Key Words Action: </vt:lpstr>
      <vt:lpstr>Numeracy Strategy 2014 - 2017</vt:lpstr>
      <vt:lpstr>First Year Competency Results 2015</vt:lpstr>
      <vt:lpstr>First Year Numeracy Survey Results 2013</vt:lpstr>
      <vt:lpstr>Numeracy Targets (2014 – 2017)  and Recommended Actions to achieve Targets:</vt:lpstr>
      <vt:lpstr>Numeracy Targets (2014 – 2017)  and Recommended Actions to achieve Targets: </vt:lpstr>
      <vt:lpstr>S.S.E. SUMMARY</vt:lpstr>
      <vt:lpstr>The Learning Curve!!.....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S.S.E. Review March 2016:</dc:title>
  <dc:creator>John</dc:creator>
  <cp:lastModifiedBy>Mary Mullaghy</cp:lastModifiedBy>
  <cp:revision>27</cp:revision>
  <cp:lastPrinted>2015-08-26T19:38:06Z</cp:lastPrinted>
  <dcterms:created xsi:type="dcterms:W3CDTF">2015-03-07T11:46:26Z</dcterms:created>
  <dcterms:modified xsi:type="dcterms:W3CDTF">2015-09-28T20:15:24Z</dcterms:modified>
</cp:coreProperties>
</file>